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58" r:id="rId4"/>
    <p:sldId id="259" r:id="rId5"/>
    <p:sldId id="270" r:id="rId6"/>
    <p:sldId id="261" r:id="rId7"/>
    <p:sldId id="264" r:id="rId8"/>
    <p:sldId id="273" r:id="rId9"/>
    <p:sldId id="272" r:id="rId10"/>
    <p:sldId id="275" r:id="rId11"/>
    <p:sldId id="276" r:id="rId12"/>
    <p:sldId id="277" r:id="rId13"/>
    <p:sldId id="278"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ABED33"/>
    <a:srgbClr val="7EEE32"/>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03671-F8FA-4F86-B7FC-01F44E3B32DE}" type="datetimeFigureOut">
              <a:rPr lang="es-MX" smtClean="0"/>
              <a:t>31/10/2017</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BFD35-B5D4-43C3-AD6E-3B0F0E2CFF67}" type="slidenum">
              <a:rPr lang="es-MX" smtClean="0"/>
              <a:t>‹Nº›</a:t>
            </a:fld>
            <a:endParaRPr lang="es-MX"/>
          </a:p>
        </p:txBody>
      </p:sp>
    </p:spTree>
    <p:extLst>
      <p:ext uri="{BB962C8B-B14F-4D97-AF65-F5344CB8AC3E}">
        <p14:creationId xmlns:p14="http://schemas.microsoft.com/office/powerpoint/2010/main" val="55269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r>
              <a:rPr lang="en-GB" b="1" dirty="0" smtClean="0"/>
              <a:t>Marketing &amp; Sales</a:t>
            </a:r>
            <a:endParaRPr lang="en-GB" sz="900" b="1" dirty="0" smtClean="0">
              <a:solidFill>
                <a:srgbClr val="6C6C6C"/>
              </a:solidFill>
            </a:endParaRPr>
          </a:p>
          <a:p>
            <a:r>
              <a:rPr lang="en-GB" sz="900" kern="1200" dirty="0" smtClean="0">
                <a:solidFill>
                  <a:schemeClr val="tx1"/>
                </a:solidFill>
                <a:effectLst/>
                <a:latin typeface="+mn-lt"/>
                <a:ea typeface="+mn-ea"/>
                <a:cs typeface="+mn-cs"/>
              </a:rPr>
              <a:t>64% of marketing professionals view webcast as an innovative marketing and communication vehicle</a:t>
            </a:r>
          </a:p>
          <a:p>
            <a:r>
              <a:rPr lang="en-GB" sz="900" kern="1200" dirty="0" smtClean="0">
                <a:solidFill>
                  <a:schemeClr val="tx1"/>
                </a:solidFill>
                <a:effectLst/>
                <a:latin typeface="+mn-lt"/>
                <a:ea typeface="+mn-ea"/>
                <a:cs typeface="+mn-cs"/>
              </a:rPr>
              <a:t>46% of senior marketers predict that half of all corporate events will be hybrid this year</a:t>
            </a:r>
          </a:p>
          <a:p>
            <a:r>
              <a:rPr lang="en-GB" sz="900" kern="1200" dirty="0" smtClean="0">
                <a:solidFill>
                  <a:schemeClr val="tx1"/>
                </a:solidFill>
                <a:effectLst/>
                <a:latin typeface="+mn-lt"/>
                <a:ea typeface="+mn-ea"/>
                <a:cs typeface="+mn-cs"/>
              </a:rPr>
              <a:t>80% of virtual events help build stronger market presence, generate leads &amp; drive awareness and education</a:t>
            </a:r>
          </a:p>
          <a:p>
            <a:r>
              <a:rPr lang="en-GB" sz="900" kern="1200" dirty="0" smtClean="0">
                <a:solidFill>
                  <a:schemeClr val="tx1"/>
                </a:solidFill>
                <a:effectLst/>
                <a:latin typeface="+mn-lt"/>
                <a:ea typeface="+mn-ea"/>
                <a:cs typeface="+mn-cs"/>
              </a:rPr>
              <a:t>Webcast is the #2 most effective marketing tool for nurturing &amp; engaging prospects</a:t>
            </a:r>
          </a:p>
          <a:p>
            <a:pPr>
              <a:lnSpc>
                <a:spcPct val="100000"/>
              </a:lnSpc>
              <a:spcBef>
                <a:spcPts val="600"/>
              </a:spcBef>
            </a:pPr>
            <a:endParaRPr lang="en-GB" b="1" dirty="0" smtClean="0"/>
          </a:p>
          <a:p>
            <a:pPr>
              <a:lnSpc>
                <a:spcPct val="100000"/>
              </a:lnSpc>
              <a:spcBef>
                <a:spcPts val="600"/>
              </a:spcBef>
            </a:pPr>
            <a:r>
              <a:rPr lang="en-GB" b="1" dirty="0" smtClean="0"/>
              <a:t>Investor Relations (IR)</a:t>
            </a:r>
          </a:p>
          <a:p>
            <a:pPr>
              <a:lnSpc>
                <a:spcPct val="100000"/>
              </a:lnSpc>
              <a:spcBef>
                <a:spcPts val="600"/>
              </a:spcBef>
            </a:pPr>
            <a:endParaRPr lang="en-GB" b="1" dirty="0" smtClean="0"/>
          </a:p>
          <a:p>
            <a:pPr>
              <a:lnSpc>
                <a:spcPct val="100000"/>
              </a:lnSpc>
              <a:spcBef>
                <a:spcPts val="600"/>
              </a:spcBef>
            </a:pPr>
            <a:endParaRPr lang="en-GB" b="1" dirty="0" smtClean="0"/>
          </a:p>
          <a:p>
            <a:pPr>
              <a:lnSpc>
                <a:spcPct val="100000"/>
              </a:lnSpc>
              <a:spcBef>
                <a:spcPts val="600"/>
              </a:spcBef>
            </a:pPr>
            <a:r>
              <a:rPr lang="en-GB" b="1" dirty="0" smtClean="0"/>
              <a:t>Corp </a:t>
            </a:r>
            <a:r>
              <a:rPr lang="en-GB" b="1" dirty="0" err="1" smtClean="0"/>
              <a:t>Comms</a:t>
            </a:r>
            <a:endParaRPr lang="en-GB" b="1" dirty="0" smtClean="0"/>
          </a:p>
          <a:p>
            <a:pPr>
              <a:lnSpc>
                <a:spcPct val="100000"/>
              </a:lnSpc>
              <a:spcBef>
                <a:spcPts val="600"/>
              </a:spcBef>
            </a:pPr>
            <a:endParaRPr lang="en-GB" b="1" dirty="0" smtClean="0"/>
          </a:p>
          <a:p>
            <a:pPr>
              <a:lnSpc>
                <a:spcPct val="100000"/>
              </a:lnSpc>
              <a:spcBef>
                <a:spcPts val="600"/>
              </a:spcBef>
            </a:pPr>
            <a:endParaRPr lang="en-GB" b="1" dirty="0" smtClean="0"/>
          </a:p>
          <a:p>
            <a:pPr>
              <a:lnSpc>
                <a:spcPct val="100000"/>
              </a:lnSpc>
              <a:spcBef>
                <a:spcPts val="600"/>
              </a:spcBef>
            </a:pPr>
            <a:r>
              <a:rPr lang="en-GB" b="1" dirty="0" smtClean="0"/>
              <a:t>Training &amp; Cont. Education</a:t>
            </a:r>
          </a:p>
          <a:p>
            <a:endParaRPr lang="en-GB" dirty="0" smtClean="0"/>
          </a:p>
          <a:p>
            <a:endParaRPr lang="en-GB" dirty="0" smtClean="0"/>
          </a:p>
          <a:p>
            <a:r>
              <a:rPr lang="en-GB" dirty="0" smtClean="0"/>
              <a:t>-----</a:t>
            </a:r>
          </a:p>
          <a:p>
            <a:endParaRPr lang="en-GB" dirty="0" smtClean="0"/>
          </a:p>
          <a:p>
            <a:r>
              <a:rPr lang="en-GB" b="1" dirty="0" smtClean="0"/>
              <a:t>What are the most popular /  effective vehicles for marketing activities today &amp; what are the emerging trends?</a:t>
            </a:r>
          </a:p>
          <a:p>
            <a:endParaRPr lang="en-GB" b="1" dirty="0" smtClean="0"/>
          </a:p>
          <a:p>
            <a:r>
              <a:rPr lang="en-GB" dirty="0" smtClean="0"/>
              <a:t>-	How rapidly are webcasts / webinars being adopted by marketing professionals?</a:t>
            </a:r>
          </a:p>
          <a:p>
            <a:r>
              <a:rPr lang="en-GB" dirty="0" smtClean="0"/>
              <a:t>-	When is a virtual event a webcast vs a web conference?</a:t>
            </a:r>
          </a:p>
          <a:p>
            <a:r>
              <a:rPr lang="en-GB" dirty="0" smtClean="0"/>
              <a:t>-	Case study: How webcasting is used at Arkadin to reduce budget and extend reach </a:t>
            </a:r>
          </a:p>
          <a:p>
            <a:r>
              <a:rPr lang="en-GB" dirty="0" smtClean="0"/>
              <a:t>Sources:</a:t>
            </a:r>
          </a:p>
          <a:p>
            <a:r>
              <a:rPr lang="en-GB" dirty="0" smtClean="0"/>
              <a:t>Business to Business B2B - 2012</a:t>
            </a:r>
          </a:p>
          <a:p>
            <a:r>
              <a:rPr lang="en-GB" dirty="0" smtClean="0"/>
              <a:t>4 Reasons Your Next Event Should Be a Virtual One – </a:t>
            </a:r>
            <a:r>
              <a:rPr lang="en-GB" dirty="0" err="1" smtClean="0"/>
              <a:t>HubSpot</a:t>
            </a:r>
            <a:r>
              <a:rPr lang="en-GB" dirty="0" smtClean="0"/>
              <a:t>, June 2011</a:t>
            </a:r>
          </a:p>
          <a:p>
            <a:r>
              <a:rPr lang="en-GB" dirty="0" err="1" smtClean="0"/>
              <a:t>Forresters</a:t>
            </a:r>
            <a:r>
              <a:rPr lang="en-GB" dirty="0" smtClean="0"/>
              <a:t> – 2012</a:t>
            </a:r>
          </a:p>
          <a:p>
            <a:r>
              <a:rPr lang="en-GB" dirty="0" smtClean="0"/>
              <a:t>The Practicalities of Virtual Events – ON24, June 2011</a:t>
            </a:r>
          </a:p>
          <a:p>
            <a:r>
              <a:rPr lang="en-GB" dirty="0" smtClean="0"/>
              <a:t>Navigating the Emerging Gap in Large Conference Calls &amp; Webcast Event Solutions – </a:t>
            </a:r>
            <a:r>
              <a:rPr lang="en-GB" dirty="0" err="1" smtClean="0"/>
              <a:t>Wainhouse</a:t>
            </a:r>
            <a:r>
              <a:rPr lang="en-GB" dirty="0" smtClean="0"/>
              <a:t> Research, 2013</a:t>
            </a:r>
          </a:p>
          <a:p>
            <a:r>
              <a:rPr lang="en-GB" dirty="0" smtClean="0"/>
              <a:t>4 Reasons Your Next Event Should Be a Virtual One – </a:t>
            </a:r>
            <a:r>
              <a:rPr lang="en-GB" dirty="0" err="1" smtClean="0"/>
              <a:t>HubSpot</a:t>
            </a:r>
            <a:r>
              <a:rPr lang="en-GB" dirty="0" smtClean="0"/>
              <a:t>, June 2011</a:t>
            </a:r>
          </a:p>
          <a:p>
            <a:pPr marL="285750" indent="-285750">
              <a:buFontTx/>
              <a:buChar char="-"/>
            </a:pPr>
            <a:r>
              <a:rPr lang="en-GB" dirty="0" smtClean="0">
                <a:solidFill>
                  <a:schemeClr val="accent5"/>
                </a:solidFill>
              </a:rPr>
              <a:t>Cost effectiveness</a:t>
            </a:r>
          </a:p>
          <a:p>
            <a:pPr marL="285750" indent="-285750">
              <a:buFontTx/>
              <a:buChar char="-"/>
            </a:pPr>
            <a:r>
              <a:rPr lang="en-GB" dirty="0" smtClean="0">
                <a:solidFill>
                  <a:schemeClr val="accent5"/>
                </a:solidFill>
              </a:rPr>
              <a:t>Global Reach</a:t>
            </a:r>
          </a:p>
          <a:p>
            <a:pPr marL="285750" indent="-285750">
              <a:buFontTx/>
              <a:buChar char="-"/>
            </a:pPr>
            <a:r>
              <a:rPr lang="en-GB" dirty="0" smtClean="0">
                <a:solidFill>
                  <a:schemeClr val="accent5"/>
                </a:solidFill>
              </a:rPr>
              <a:t>Increase sales</a:t>
            </a:r>
          </a:p>
          <a:p>
            <a:pPr marL="285750" indent="-285750">
              <a:buFontTx/>
              <a:buChar char="-"/>
            </a:pPr>
            <a:r>
              <a:rPr lang="en-GB" dirty="0" smtClean="0">
                <a:solidFill>
                  <a:schemeClr val="accent5"/>
                </a:solidFill>
              </a:rPr>
              <a:t>Reinforce brand awareness</a:t>
            </a:r>
          </a:p>
          <a:p>
            <a:pPr marL="285750" indent="-285750">
              <a:buFontTx/>
              <a:buChar char="-"/>
            </a:pPr>
            <a:r>
              <a:rPr lang="en-GB" dirty="0" smtClean="0">
                <a:solidFill>
                  <a:schemeClr val="accent5"/>
                </a:solidFill>
              </a:rPr>
              <a:t>Enhance engagement</a:t>
            </a:r>
          </a:p>
          <a:p>
            <a:pPr marL="285750" indent="-285750">
              <a:buFontTx/>
              <a:buChar char="-"/>
            </a:pPr>
            <a:r>
              <a:rPr lang="en-GB" dirty="0" smtClean="0">
                <a:solidFill>
                  <a:schemeClr val="accent5"/>
                </a:solidFill>
              </a:rPr>
              <a:t>Continue the conversation</a:t>
            </a:r>
          </a:p>
          <a:p>
            <a:pPr marL="285750" indent="-285750">
              <a:buFontTx/>
              <a:buChar char="-"/>
            </a:pPr>
            <a:r>
              <a:rPr lang="en-GB" dirty="0" smtClean="0">
                <a:solidFill>
                  <a:schemeClr val="accent5"/>
                </a:solidFill>
              </a:rPr>
              <a:t>Elongate the life of your event</a:t>
            </a:r>
          </a:p>
          <a:p>
            <a:pPr marL="285750" indent="-285750">
              <a:buFontTx/>
              <a:buChar char="-"/>
            </a:pPr>
            <a:r>
              <a:rPr lang="en-GB" dirty="0" smtClean="0">
                <a:solidFill>
                  <a:schemeClr val="accent5"/>
                </a:solidFill>
              </a:rPr>
              <a:t>Reduce carbon footprint</a:t>
            </a:r>
          </a:p>
          <a:p>
            <a:pPr marL="285750" indent="-285750">
              <a:buFontTx/>
              <a:buChar char="-"/>
            </a:pPr>
            <a:r>
              <a:rPr lang="en-GB" dirty="0" smtClean="0">
                <a:solidFill>
                  <a:schemeClr val="accent5"/>
                </a:solidFill>
              </a:rPr>
              <a:t>Reduce travel cost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2</a:t>
            </a:fld>
            <a:endParaRPr lang="en-GB"/>
          </a:p>
        </p:txBody>
      </p:sp>
    </p:spTree>
    <p:extLst>
      <p:ext uri="{BB962C8B-B14F-4D97-AF65-F5344CB8AC3E}">
        <p14:creationId xmlns:p14="http://schemas.microsoft.com/office/powerpoint/2010/main" val="26942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Meetings:</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Collaborative tool for  ad-hoc interactive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Fully user-managed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No participant registration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Limited branding and </a:t>
            </a:r>
            <a:r>
              <a:rPr lang="en-US" sz="900" dirty="0" err="1" smtClean="0">
                <a:solidFill>
                  <a:schemeClr val="bg1">
                    <a:lumMod val="50000"/>
                  </a:schemeClr>
                </a:solidFill>
              </a:rPr>
              <a:t>customisation</a:t>
            </a:r>
            <a:r>
              <a:rPr lang="en-US" sz="900" dirty="0" smtClean="0">
                <a:solidFill>
                  <a:schemeClr val="bg1">
                    <a:lumMod val="50000"/>
                  </a:schemeClr>
                </a:solidFill>
              </a:rPr>
              <a:t> options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Audio / Web / video seminar:</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Planned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Either self-service or operator manager event</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Branding &amp; registration may be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reporting / analytics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Large scale events</a:t>
            </a:r>
          </a:p>
          <a:p>
            <a:endParaRPr lang="en-GB" dirty="0" smtClean="0"/>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Single broadcast (one-to-many) announcement for VIP or large audiences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Comprehensive  participant registration and reporting  tools capturing data on your attendees</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branding options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End-to -end management support and consulting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50 and up</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11</a:t>
            </a:fld>
            <a:endParaRPr lang="en-GB"/>
          </a:p>
        </p:txBody>
      </p:sp>
    </p:spTree>
    <p:extLst>
      <p:ext uri="{BB962C8B-B14F-4D97-AF65-F5344CB8AC3E}">
        <p14:creationId xmlns:p14="http://schemas.microsoft.com/office/powerpoint/2010/main" val="15758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Meetings:</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Collaborative tool for  ad-hoc interactive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Fully user-managed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No participant registration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Limited branding and </a:t>
            </a:r>
            <a:r>
              <a:rPr lang="en-US" sz="900" dirty="0" err="1" smtClean="0">
                <a:solidFill>
                  <a:schemeClr val="bg1">
                    <a:lumMod val="50000"/>
                  </a:schemeClr>
                </a:solidFill>
              </a:rPr>
              <a:t>customisation</a:t>
            </a:r>
            <a:r>
              <a:rPr lang="en-US" sz="900" dirty="0" smtClean="0">
                <a:solidFill>
                  <a:schemeClr val="bg1">
                    <a:lumMod val="50000"/>
                  </a:schemeClr>
                </a:solidFill>
              </a:rPr>
              <a:t> options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Audio / Web / video seminar:</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Planned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Either self-service or operator manager event</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Branding &amp; registration may be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reporting / analytics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Large scale events</a:t>
            </a:r>
          </a:p>
          <a:p>
            <a:endParaRPr lang="en-GB" dirty="0" smtClean="0"/>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Single broadcast (one-to-many) announcement for VIP or large audiences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Comprehensive  participant registration and reporting  tools capturing data on your attendees</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branding options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End-to -end management support and consulting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50 and up</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12</a:t>
            </a:fld>
            <a:endParaRPr lang="en-GB"/>
          </a:p>
        </p:txBody>
      </p:sp>
    </p:spTree>
    <p:extLst>
      <p:ext uri="{BB962C8B-B14F-4D97-AF65-F5344CB8AC3E}">
        <p14:creationId xmlns:p14="http://schemas.microsoft.com/office/powerpoint/2010/main" val="196826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Meetings:</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Collaborative tool for  ad-hoc interactive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Fully user-managed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No participant registration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Limited branding and </a:t>
            </a:r>
            <a:r>
              <a:rPr lang="en-US" sz="900" dirty="0" err="1" smtClean="0">
                <a:solidFill>
                  <a:schemeClr val="bg1">
                    <a:lumMod val="50000"/>
                  </a:schemeClr>
                </a:solidFill>
              </a:rPr>
              <a:t>customisation</a:t>
            </a:r>
            <a:r>
              <a:rPr lang="en-US" sz="900" dirty="0" smtClean="0">
                <a:solidFill>
                  <a:schemeClr val="bg1">
                    <a:lumMod val="50000"/>
                  </a:schemeClr>
                </a:solidFill>
              </a:rPr>
              <a:t> options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Audio / Web / video seminar:</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Planned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Either self-service or operator manager event</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Branding &amp; registration may be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reporting / analytics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Large scale events</a:t>
            </a:r>
          </a:p>
          <a:p>
            <a:endParaRPr lang="en-GB" dirty="0" smtClean="0"/>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Single broadcast (one-to-many) announcement for VIP or large audiences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Comprehensive  participant registration and reporting  tools capturing data on your attendees</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branding options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End-to -end management support and consulting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50 and up</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13</a:t>
            </a:fld>
            <a:endParaRPr lang="en-GB"/>
          </a:p>
        </p:txBody>
      </p:sp>
    </p:spTree>
    <p:extLst>
      <p:ext uri="{BB962C8B-B14F-4D97-AF65-F5344CB8AC3E}">
        <p14:creationId xmlns:p14="http://schemas.microsoft.com/office/powerpoint/2010/main" val="84329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r>
              <a:rPr lang="en-GB" b="1" dirty="0" smtClean="0"/>
              <a:t>Marketing &amp; Sales</a:t>
            </a:r>
            <a:endParaRPr lang="en-GB" sz="900" b="1" dirty="0" smtClean="0">
              <a:solidFill>
                <a:srgbClr val="6C6C6C"/>
              </a:solidFill>
            </a:endParaRPr>
          </a:p>
          <a:p>
            <a:r>
              <a:rPr lang="en-GB" sz="900" kern="1200" dirty="0" smtClean="0">
                <a:solidFill>
                  <a:schemeClr val="tx1"/>
                </a:solidFill>
                <a:effectLst/>
                <a:latin typeface="+mn-lt"/>
                <a:ea typeface="+mn-ea"/>
                <a:cs typeface="+mn-cs"/>
              </a:rPr>
              <a:t>64% of marketing professionals view webcast as an innovative marketing and communication vehicle</a:t>
            </a:r>
          </a:p>
          <a:p>
            <a:r>
              <a:rPr lang="en-GB" sz="900" kern="1200" dirty="0" smtClean="0">
                <a:solidFill>
                  <a:schemeClr val="tx1"/>
                </a:solidFill>
                <a:effectLst/>
                <a:latin typeface="+mn-lt"/>
                <a:ea typeface="+mn-ea"/>
                <a:cs typeface="+mn-cs"/>
              </a:rPr>
              <a:t>46% of senior marketers predict that half of all corporate events will be hybrid this year</a:t>
            </a:r>
          </a:p>
          <a:p>
            <a:r>
              <a:rPr lang="en-GB" sz="900" kern="1200" dirty="0" smtClean="0">
                <a:solidFill>
                  <a:schemeClr val="tx1"/>
                </a:solidFill>
                <a:effectLst/>
                <a:latin typeface="+mn-lt"/>
                <a:ea typeface="+mn-ea"/>
                <a:cs typeface="+mn-cs"/>
              </a:rPr>
              <a:t>80% of virtual events help build stronger market presence, generate leads &amp; drive awareness and education</a:t>
            </a:r>
          </a:p>
          <a:p>
            <a:r>
              <a:rPr lang="en-GB" sz="900" kern="1200" dirty="0" smtClean="0">
                <a:solidFill>
                  <a:schemeClr val="tx1"/>
                </a:solidFill>
                <a:effectLst/>
                <a:latin typeface="+mn-lt"/>
                <a:ea typeface="+mn-ea"/>
                <a:cs typeface="+mn-cs"/>
              </a:rPr>
              <a:t>Webcast is the #2 most effective marketing tool for nurturing &amp; engaging prospects</a:t>
            </a:r>
          </a:p>
          <a:p>
            <a:pPr>
              <a:lnSpc>
                <a:spcPct val="100000"/>
              </a:lnSpc>
              <a:spcBef>
                <a:spcPts val="600"/>
              </a:spcBef>
            </a:pPr>
            <a:endParaRPr lang="en-GB" b="1" dirty="0" smtClean="0"/>
          </a:p>
          <a:p>
            <a:pPr>
              <a:lnSpc>
                <a:spcPct val="100000"/>
              </a:lnSpc>
              <a:spcBef>
                <a:spcPts val="600"/>
              </a:spcBef>
            </a:pPr>
            <a:r>
              <a:rPr lang="en-GB" b="1" dirty="0" smtClean="0"/>
              <a:t>Investor Relations (IR)</a:t>
            </a:r>
          </a:p>
          <a:p>
            <a:pPr>
              <a:lnSpc>
                <a:spcPct val="100000"/>
              </a:lnSpc>
              <a:spcBef>
                <a:spcPts val="600"/>
              </a:spcBef>
            </a:pPr>
            <a:endParaRPr lang="en-GB" b="1" dirty="0" smtClean="0"/>
          </a:p>
          <a:p>
            <a:pPr>
              <a:lnSpc>
                <a:spcPct val="100000"/>
              </a:lnSpc>
              <a:spcBef>
                <a:spcPts val="600"/>
              </a:spcBef>
            </a:pPr>
            <a:endParaRPr lang="en-GB" b="1" dirty="0" smtClean="0"/>
          </a:p>
          <a:p>
            <a:pPr>
              <a:lnSpc>
                <a:spcPct val="100000"/>
              </a:lnSpc>
              <a:spcBef>
                <a:spcPts val="600"/>
              </a:spcBef>
            </a:pPr>
            <a:r>
              <a:rPr lang="en-GB" b="1" dirty="0" smtClean="0"/>
              <a:t>Corp </a:t>
            </a:r>
            <a:r>
              <a:rPr lang="en-GB" b="1" dirty="0" err="1" smtClean="0"/>
              <a:t>Comms</a:t>
            </a:r>
            <a:endParaRPr lang="en-GB" b="1" dirty="0" smtClean="0"/>
          </a:p>
          <a:p>
            <a:pPr>
              <a:lnSpc>
                <a:spcPct val="100000"/>
              </a:lnSpc>
              <a:spcBef>
                <a:spcPts val="600"/>
              </a:spcBef>
            </a:pPr>
            <a:endParaRPr lang="en-GB" b="1" dirty="0" smtClean="0"/>
          </a:p>
          <a:p>
            <a:pPr>
              <a:lnSpc>
                <a:spcPct val="100000"/>
              </a:lnSpc>
              <a:spcBef>
                <a:spcPts val="600"/>
              </a:spcBef>
            </a:pPr>
            <a:endParaRPr lang="en-GB" b="1" dirty="0" smtClean="0"/>
          </a:p>
          <a:p>
            <a:pPr>
              <a:lnSpc>
                <a:spcPct val="100000"/>
              </a:lnSpc>
              <a:spcBef>
                <a:spcPts val="600"/>
              </a:spcBef>
            </a:pPr>
            <a:r>
              <a:rPr lang="en-GB" b="1" dirty="0" smtClean="0"/>
              <a:t>Training &amp; Cont. Education</a:t>
            </a:r>
          </a:p>
          <a:p>
            <a:endParaRPr lang="en-GB" dirty="0" smtClean="0"/>
          </a:p>
          <a:p>
            <a:endParaRPr lang="en-GB" dirty="0" smtClean="0"/>
          </a:p>
          <a:p>
            <a:r>
              <a:rPr lang="en-GB" dirty="0" smtClean="0"/>
              <a:t>-----</a:t>
            </a:r>
          </a:p>
          <a:p>
            <a:endParaRPr lang="en-GB" dirty="0" smtClean="0"/>
          </a:p>
          <a:p>
            <a:r>
              <a:rPr lang="en-GB" b="1" dirty="0" smtClean="0"/>
              <a:t>What are the most popular /  effective vehicles for marketing activities today &amp; what are the emerging trends?</a:t>
            </a:r>
          </a:p>
          <a:p>
            <a:endParaRPr lang="en-GB" b="1" dirty="0" smtClean="0"/>
          </a:p>
          <a:p>
            <a:r>
              <a:rPr lang="en-GB" dirty="0" smtClean="0"/>
              <a:t>-	How rapidly are webcasts / webinars being adopted by marketing professionals?</a:t>
            </a:r>
          </a:p>
          <a:p>
            <a:r>
              <a:rPr lang="en-GB" dirty="0" smtClean="0"/>
              <a:t>-	When is a virtual event a webcast vs a web conference?</a:t>
            </a:r>
          </a:p>
          <a:p>
            <a:r>
              <a:rPr lang="en-GB" dirty="0" smtClean="0"/>
              <a:t>-	Case study: How webcasting is used at Arkadin to reduce budget and extend reach </a:t>
            </a:r>
          </a:p>
          <a:p>
            <a:r>
              <a:rPr lang="en-GB" dirty="0" smtClean="0"/>
              <a:t>Sources:</a:t>
            </a:r>
          </a:p>
          <a:p>
            <a:r>
              <a:rPr lang="en-GB" dirty="0" smtClean="0"/>
              <a:t>Business to Business B2B - 2012</a:t>
            </a:r>
          </a:p>
          <a:p>
            <a:r>
              <a:rPr lang="en-GB" dirty="0" smtClean="0"/>
              <a:t>4 Reasons Your Next Event Should Be a Virtual One – </a:t>
            </a:r>
            <a:r>
              <a:rPr lang="en-GB" dirty="0" err="1" smtClean="0"/>
              <a:t>HubSpot</a:t>
            </a:r>
            <a:r>
              <a:rPr lang="en-GB" dirty="0" smtClean="0"/>
              <a:t>, June 2011</a:t>
            </a:r>
          </a:p>
          <a:p>
            <a:r>
              <a:rPr lang="en-GB" dirty="0" err="1" smtClean="0"/>
              <a:t>Forresters</a:t>
            </a:r>
            <a:r>
              <a:rPr lang="en-GB" dirty="0" smtClean="0"/>
              <a:t> – 2012</a:t>
            </a:r>
          </a:p>
          <a:p>
            <a:r>
              <a:rPr lang="en-GB" dirty="0" smtClean="0"/>
              <a:t>The Practicalities of Virtual Events – ON24, June 2011</a:t>
            </a:r>
          </a:p>
          <a:p>
            <a:r>
              <a:rPr lang="en-GB" dirty="0" smtClean="0"/>
              <a:t>Navigating the Emerging Gap in Large Conference Calls &amp; Webcast Event Solutions – </a:t>
            </a:r>
            <a:r>
              <a:rPr lang="en-GB" dirty="0" err="1" smtClean="0"/>
              <a:t>Wainhouse</a:t>
            </a:r>
            <a:r>
              <a:rPr lang="en-GB" dirty="0" smtClean="0"/>
              <a:t> Research, 2013</a:t>
            </a:r>
          </a:p>
          <a:p>
            <a:r>
              <a:rPr lang="en-GB" dirty="0" smtClean="0"/>
              <a:t>4 Reasons Your Next Event Should Be a Virtual One – </a:t>
            </a:r>
            <a:r>
              <a:rPr lang="en-GB" dirty="0" err="1" smtClean="0"/>
              <a:t>HubSpot</a:t>
            </a:r>
            <a:r>
              <a:rPr lang="en-GB" dirty="0" smtClean="0"/>
              <a:t>, June 2011</a:t>
            </a:r>
          </a:p>
          <a:p>
            <a:pPr marL="285750" indent="-285750">
              <a:buFontTx/>
              <a:buChar char="-"/>
            </a:pPr>
            <a:r>
              <a:rPr lang="en-GB" dirty="0" smtClean="0">
                <a:solidFill>
                  <a:schemeClr val="accent5"/>
                </a:solidFill>
              </a:rPr>
              <a:t>Cost effectiveness</a:t>
            </a:r>
          </a:p>
          <a:p>
            <a:pPr marL="285750" indent="-285750">
              <a:buFontTx/>
              <a:buChar char="-"/>
            </a:pPr>
            <a:r>
              <a:rPr lang="en-GB" dirty="0" smtClean="0">
                <a:solidFill>
                  <a:schemeClr val="accent5"/>
                </a:solidFill>
              </a:rPr>
              <a:t>Global Reach</a:t>
            </a:r>
          </a:p>
          <a:p>
            <a:pPr marL="285750" indent="-285750">
              <a:buFontTx/>
              <a:buChar char="-"/>
            </a:pPr>
            <a:r>
              <a:rPr lang="en-GB" dirty="0" smtClean="0">
                <a:solidFill>
                  <a:schemeClr val="accent5"/>
                </a:solidFill>
              </a:rPr>
              <a:t>Increase sales</a:t>
            </a:r>
          </a:p>
          <a:p>
            <a:pPr marL="285750" indent="-285750">
              <a:buFontTx/>
              <a:buChar char="-"/>
            </a:pPr>
            <a:r>
              <a:rPr lang="en-GB" dirty="0" smtClean="0">
                <a:solidFill>
                  <a:schemeClr val="accent5"/>
                </a:solidFill>
              </a:rPr>
              <a:t>Reinforce brand awareness</a:t>
            </a:r>
          </a:p>
          <a:p>
            <a:pPr marL="285750" indent="-285750">
              <a:buFontTx/>
              <a:buChar char="-"/>
            </a:pPr>
            <a:r>
              <a:rPr lang="en-GB" dirty="0" smtClean="0">
                <a:solidFill>
                  <a:schemeClr val="accent5"/>
                </a:solidFill>
              </a:rPr>
              <a:t>Enhance engagement</a:t>
            </a:r>
          </a:p>
          <a:p>
            <a:pPr marL="285750" indent="-285750">
              <a:buFontTx/>
              <a:buChar char="-"/>
            </a:pPr>
            <a:r>
              <a:rPr lang="en-GB" dirty="0" smtClean="0">
                <a:solidFill>
                  <a:schemeClr val="accent5"/>
                </a:solidFill>
              </a:rPr>
              <a:t>Continue the conversation</a:t>
            </a:r>
          </a:p>
          <a:p>
            <a:pPr marL="285750" indent="-285750">
              <a:buFontTx/>
              <a:buChar char="-"/>
            </a:pPr>
            <a:r>
              <a:rPr lang="en-GB" dirty="0" smtClean="0">
                <a:solidFill>
                  <a:schemeClr val="accent5"/>
                </a:solidFill>
              </a:rPr>
              <a:t>Elongate the life of your event</a:t>
            </a:r>
          </a:p>
          <a:p>
            <a:pPr marL="285750" indent="-285750">
              <a:buFontTx/>
              <a:buChar char="-"/>
            </a:pPr>
            <a:r>
              <a:rPr lang="en-GB" dirty="0" smtClean="0">
                <a:solidFill>
                  <a:schemeClr val="accent5"/>
                </a:solidFill>
              </a:rPr>
              <a:t>Reduce carbon footprint</a:t>
            </a:r>
          </a:p>
          <a:p>
            <a:pPr marL="285750" indent="-285750">
              <a:buFontTx/>
              <a:buChar char="-"/>
            </a:pPr>
            <a:r>
              <a:rPr lang="en-GB" dirty="0" smtClean="0">
                <a:solidFill>
                  <a:schemeClr val="accent5"/>
                </a:solidFill>
              </a:rPr>
              <a:t>Reduce travel cost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3</a:t>
            </a:fld>
            <a:endParaRPr lang="en-GB"/>
          </a:p>
        </p:txBody>
      </p:sp>
    </p:spTree>
    <p:extLst>
      <p:ext uri="{BB962C8B-B14F-4D97-AF65-F5344CB8AC3E}">
        <p14:creationId xmlns:p14="http://schemas.microsoft.com/office/powerpoint/2010/main" val="212391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r>
              <a:rPr lang="en-GB" b="1" dirty="0" smtClean="0"/>
              <a:t>Marketing &amp; Sales</a:t>
            </a:r>
            <a:endParaRPr lang="en-GB" sz="900" b="1" dirty="0" smtClean="0">
              <a:solidFill>
                <a:srgbClr val="6C6C6C"/>
              </a:solidFill>
            </a:endParaRPr>
          </a:p>
          <a:p>
            <a:r>
              <a:rPr lang="en-GB" sz="900" kern="1200" dirty="0" smtClean="0">
                <a:solidFill>
                  <a:schemeClr val="tx1"/>
                </a:solidFill>
                <a:effectLst/>
                <a:latin typeface="+mn-lt"/>
                <a:ea typeface="+mn-ea"/>
                <a:cs typeface="+mn-cs"/>
              </a:rPr>
              <a:t>64% of marketing professionals view webcast as an innovative marketing and communication vehicle</a:t>
            </a:r>
          </a:p>
          <a:p>
            <a:r>
              <a:rPr lang="en-GB" sz="900" kern="1200" dirty="0" smtClean="0">
                <a:solidFill>
                  <a:schemeClr val="tx1"/>
                </a:solidFill>
                <a:effectLst/>
                <a:latin typeface="+mn-lt"/>
                <a:ea typeface="+mn-ea"/>
                <a:cs typeface="+mn-cs"/>
              </a:rPr>
              <a:t>46% of senior marketers predict that half of all corporate events will be hybrid this year</a:t>
            </a:r>
          </a:p>
          <a:p>
            <a:r>
              <a:rPr lang="en-GB" sz="900" kern="1200" dirty="0" smtClean="0">
                <a:solidFill>
                  <a:schemeClr val="tx1"/>
                </a:solidFill>
                <a:effectLst/>
                <a:latin typeface="+mn-lt"/>
                <a:ea typeface="+mn-ea"/>
                <a:cs typeface="+mn-cs"/>
              </a:rPr>
              <a:t>80% of virtual events help build stronger market presence, generate leads &amp; drive awareness and education</a:t>
            </a:r>
          </a:p>
          <a:p>
            <a:r>
              <a:rPr lang="en-GB" sz="900" kern="1200" dirty="0" smtClean="0">
                <a:solidFill>
                  <a:schemeClr val="tx1"/>
                </a:solidFill>
                <a:effectLst/>
                <a:latin typeface="+mn-lt"/>
                <a:ea typeface="+mn-ea"/>
                <a:cs typeface="+mn-cs"/>
              </a:rPr>
              <a:t>Webcast is the #2 most effective marketing tool for nurturing &amp; engaging prospects</a:t>
            </a:r>
          </a:p>
          <a:p>
            <a:pPr>
              <a:lnSpc>
                <a:spcPct val="100000"/>
              </a:lnSpc>
              <a:spcBef>
                <a:spcPts val="600"/>
              </a:spcBef>
            </a:pPr>
            <a:endParaRPr lang="en-GB" b="1" dirty="0" smtClean="0"/>
          </a:p>
          <a:p>
            <a:pPr>
              <a:lnSpc>
                <a:spcPct val="100000"/>
              </a:lnSpc>
              <a:spcBef>
                <a:spcPts val="600"/>
              </a:spcBef>
            </a:pPr>
            <a:r>
              <a:rPr lang="en-GB" b="1" dirty="0" smtClean="0"/>
              <a:t>Investor Relations (IR)</a:t>
            </a:r>
          </a:p>
          <a:p>
            <a:pPr>
              <a:lnSpc>
                <a:spcPct val="100000"/>
              </a:lnSpc>
              <a:spcBef>
                <a:spcPts val="600"/>
              </a:spcBef>
            </a:pPr>
            <a:endParaRPr lang="en-GB" b="1" dirty="0" smtClean="0"/>
          </a:p>
          <a:p>
            <a:pPr>
              <a:lnSpc>
                <a:spcPct val="100000"/>
              </a:lnSpc>
              <a:spcBef>
                <a:spcPts val="600"/>
              </a:spcBef>
            </a:pPr>
            <a:endParaRPr lang="en-GB" b="1" dirty="0" smtClean="0"/>
          </a:p>
          <a:p>
            <a:pPr>
              <a:lnSpc>
                <a:spcPct val="100000"/>
              </a:lnSpc>
              <a:spcBef>
                <a:spcPts val="600"/>
              </a:spcBef>
            </a:pPr>
            <a:r>
              <a:rPr lang="en-GB" b="1" dirty="0" smtClean="0"/>
              <a:t>Corp </a:t>
            </a:r>
            <a:r>
              <a:rPr lang="en-GB" b="1" dirty="0" err="1" smtClean="0"/>
              <a:t>Comms</a:t>
            </a:r>
            <a:endParaRPr lang="en-GB" b="1" dirty="0" smtClean="0"/>
          </a:p>
          <a:p>
            <a:pPr>
              <a:lnSpc>
                <a:spcPct val="100000"/>
              </a:lnSpc>
              <a:spcBef>
                <a:spcPts val="600"/>
              </a:spcBef>
            </a:pPr>
            <a:endParaRPr lang="en-GB" b="1" dirty="0" smtClean="0"/>
          </a:p>
          <a:p>
            <a:pPr>
              <a:lnSpc>
                <a:spcPct val="100000"/>
              </a:lnSpc>
              <a:spcBef>
                <a:spcPts val="600"/>
              </a:spcBef>
            </a:pPr>
            <a:endParaRPr lang="en-GB" b="1" dirty="0" smtClean="0"/>
          </a:p>
          <a:p>
            <a:pPr>
              <a:lnSpc>
                <a:spcPct val="100000"/>
              </a:lnSpc>
              <a:spcBef>
                <a:spcPts val="600"/>
              </a:spcBef>
            </a:pPr>
            <a:r>
              <a:rPr lang="en-GB" b="1" dirty="0" smtClean="0"/>
              <a:t>Training &amp; Cont. Education</a:t>
            </a:r>
          </a:p>
          <a:p>
            <a:endParaRPr lang="en-GB" dirty="0" smtClean="0"/>
          </a:p>
          <a:p>
            <a:endParaRPr lang="en-GB" dirty="0" smtClean="0"/>
          </a:p>
          <a:p>
            <a:r>
              <a:rPr lang="en-GB" dirty="0" smtClean="0"/>
              <a:t>-----</a:t>
            </a:r>
          </a:p>
          <a:p>
            <a:endParaRPr lang="en-GB" dirty="0" smtClean="0"/>
          </a:p>
          <a:p>
            <a:r>
              <a:rPr lang="en-GB" b="1" dirty="0" smtClean="0"/>
              <a:t>What are the most popular /  effective vehicles for marketing activities today &amp; what are the emerging trends?</a:t>
            </a:r>
          </a:p>
          <a:p>
            <a:endParaRPr lang="en-GB" b="1" dirty="0" smtClean="0"/>
          </a:p>
          <a:p>
            <a:r>
              <a:rPr lang="en-GB" dirty="0" smtClean="0"/>
              <a:t>-	How rapidly are webcasts / webinars being adopted by marketing professionals?</a:t>
            </a:r>
          </a:p>
          <a:p>
            <a:r>
              <a:rPr lang="en-GB" dirty="0" smtClean="0"/>
              <a:t>-	When is a virtual event a webcast vs a web conference?</a:t>
            </a:r>
          </a:p>
          <a:p>
            <a:r>
              <a:rPr lang="en-GB" dirty="0" smtClean="0"/>
              <a:t>-	Case study: How webcasting is used at Arkadin to reduce budget and extend reach </a:t>
            </a:r>
          </a:p>
          <a:p>
            <a:r>
              <a:rPr lang="en-GB" dirty="0" smtClean="0"/>
              <a:t>Sources:</a:t>
            </a:r>
          </a:p>
          <a:p>
            <a:r>
              <a:rPr lang="en-GB" dirty="0" smtClean="0"/>
              <a:t>Business to Business B2B - 2012</a:t>
            </a:r>
          </a:p>
          <a:p>
            <a:r>
              <a:rPr lang="en-GB" dirty="0" smtClean="0"/>
              <a:t>4 Reasons Your Next Event Should Be a Virtual One – </a:t>
            </a:r>
            <a:r>
              <a:rPr lang="en-GB" dirty="0" err="1" smtClean="0"/>
              <a:t>HubSpot</a:t>
            </a:r>
            <a:r>
              <a:rPr lang="en-GB" dirty="0" smtClean="0"/>
              <a:t>, June 2011</a:t>
            </a:r>
          </a:p>
          <a:p>
            <a:r>
              <a:rPr lang="en-GB" dirty="0" err="1" smtClean="0"/>
              <a:t>Forresters</a:t>
            </a:r>
            <a:r>
              <a:rPr lang="en-GB" dirty="0" smtClean="0"/>
              <a:t> – 2012</a:t>
            </a:r>
          </a:p>
          <a:p>
            <a:r>
              <a:rPr lang="en-GB" dirty="0" smtClean="0"/>
              <a:t>The Practicalities of Virtual Events – ON24, June 2011</a:t>
            </a:r>
          </a:p>
          <a:p>
            <a:r>
              <a:rPr lang="en-GB" dirty="0" smtClean="0"/>
              <a:t>Navigating the Emerging Gap in Large Conference Calls &amp; Webcast Event Solutions – </a:t>
            </a:r>
            <a:r>
              <a:rPr lang="en-GB" dirty="0" err="1" smtClean="0"/>
              <a:t>Wainhouse</a:t>
            </a:r>
            <a:r>
              <a:rPr lang="en-GB" dirty="0" smtClean="0"/>
              <a:t> Research, 2013</a:t>
            </a:r>
          </a:p>
          <a:p>
            <a:r>
              <a:rPr lang="en-GB" dirty="0" smtClean="0"/>
              <a:t>4 Reasons Your Next Event Should Be a Virtual One – </a:t>
            </a:r>
            <a:r>
              <a:rPr lang="en-GB" dirty="0" err="1" smtClean="0"/>
              <a:t>HubSpot</a:t>
            </a:r>
            <a:r>
              <a:rPr lang="en-GB" dirty="0" smtClean="0"/>
              <a:t>, June 2011</a:t>
            </a:r>
          </a:p>
          <a:p>
            <a:pPr marL="285750" indent="-285750">
              <a:buFontTx/>
              <a:buChar char="-"/>
            </a:pPr>
            <a:r>
              <a:rPr lang="en-GB" dirty="0" smtClean="0">
                <a:solidFill>
                  <a:schemeClr val="accent5"/>
                </a:solidFill>
              </a:rPr>
              <a:t>Cost effectiveness</a:t>
            </a:r>
          </a:p>
          <a:p>
            <a:pPr marL="285750" indent="-285750">
              <a:buFontTx/>
              <a:buChar char="-"/>
            </a:pPr>
            <a:r>
              <a:rPr lang="en-GB" dirty="0" smtClean="0">
                <a:solidFill>
                  <a:schemeClr val="accent5"/>
                </a:solidFill>
              </a:rPr>
              <a:t>Global Reach</a:t>
            </a:r>
          </a:p>
          <a:p>
            <a:pPr marL="285750" indent="-285750">
              <a:buFontTx/>
              <a:buChar char="-"/>
            </a:pPr>
            <a:r>
              <a:rPr lang="en-GB" dirty="0" smtClean="0">
                <a:solidFill>
                  <a:schemeClr val="accent5"/>
                </a:solidFill>
              </a:rPr>
              <a:t>Increase sales</a:t>
            </a:r>
          </a:p>
          <a:p>
            <a:pPr marL="285750" indent="-285750">
              <a:buFontTx/>
              <a:buChar char="-"/>
            </a:pPr>
            <a:r>
              <a:rPr lang="en-GB" dirty="0" smtClean="0">
                <a:solidFill>
                  <a:schemeClr val="accent5"/>
                </a:solidFill>
              </a:rPr>
              <a:t>Reinforce brand awareness</a:t>
            </a:r>
          </a:p>
          <a:p>
            <a:pPr marL="285750" indent="-285750">
              <a:buFontTx/>
              <a:buChar char="-"/>
            </a:pPr>
            <a:r>
              <a:rPr lang="en-GB" dirty="0" smtClean="0">
                <a:solidFill>
                  <a:schemeClr val="accent5"/>
                </a:solidFill>
              </a:rPr>
              <a:t>Enhance engagement</a:t>
            </a:r>
          </a:p>
          <a:p>
            <a:pPr marL="285750" indent="-285750">
              <a:buFontTx/>
              <a:buChar char="-"/>
            </a:pPr>
            <a:r>
              <a:rPr lang="en-GB" dirty="0" smtClean="0">
                <a:solidFill>
                  <a:schemeClr val="accent5"/>
                </a:solidFill>
              </a:rPr>
              <a:t>Continue the conversation</a:t>
            </a:r>
          </a:p>
          <a:p>
            <a:pPr marL="285750" indent="-285750">
              <a:buFontTx/>
              <a:buChar char="-"/>
            </a:pPr>
            <a:r>
              <a:rPr lang="en-GB" dirty="0" smtClean="0">
                <a:solidFill>
                  <a:schemeClr val="accent5"/>
                </a:solidFill>
              </a:rPr>
              <a:t>Elongate the life of your event</a:t>
            </a:r>
          </a:p>
          <a:p>
            <a:pPr marL="285750" indent="-285750">
              <a:buFontTx/>
              <a:buChar char="-"/>
            </a:pPr>
            <a:r>
              <a:rPr lang="en-GB" dirty="0" smtClean="0">
                <a:solidFill>
                  <a:schemeClr val="accent5"/>
                </a:solidFill>
              </a:rPr>
              <a:t>Reduce carbon footprint</a:t>
            </a:r>
          </a:p>
          <a:p>
            <a:pPr marL="285750" indent="-285750">
              <a:buFontTx/>
              <a:buChar char="-"/>
            </a:pPr>
            <a:r>
              <a:rPr lang="en-GB" dirty="0" smtClean="0">
                <a:solidFill>
                  <a:schemeClr val="accent5"/>
                </a:solidFill>
              </a:rPr>
              <a:t>Reduce travel cost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4</a:t>
            </a:fld>
            <a:endParaRPr lang="en-GB"/>
          </a:p>
        </p:txBody>
      </p:sp>
    </p:spTree>
    <p:extLst>
      <p:ext uri="{BB962C8B-B14F-4D97-AF65-F5344CB8AC3E}">
        <p14:creationId xmlns:p14="http://schemas.microsoft.com/office/powerpoint/2010/main" val="112101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r>
              <a:rPr lang="en-GB" b="1" dirty="0" smtClean="0"/>
              <a:t>Marketing &amp; Sales</a:t>
            </a:r>
            <a:endParaRPr lang="en-GB" sz="900" b="1" dirty="0" smtClean="0">
              <a:solidFill>
                <a:srgbClr val="6C6C6C"/>
              </a:solidFill>
            </a:endParaRPr>
          </a:p>
          <a:p>
            <a:r>
              <a:rPr lang="en-GB" sz="900" kern="1200" dirty="0" smtClean="0">
                <a:solidFill>
                  <a:schemeClr val="tx1"/>
                </a:solidFill>
                <a:effectLst/>
                <a:latin typeface="+mn-lt"/>
                <a:ea typeface="+mn-ea"/>
                <a:cs typeface="+mn-cs"/>
              </a:rPr>
              <a:t>64% of marketing professionals view webcast as an innovative marketing and communication vehicle</a:t>
            </a:r>
          </a:p>
          <a:p>
            <a:r>
              <a:rPr lang="en-GB" sz="900" kern="1200" dirty="0" smtClean="0">
                <a:solidFill>
                  <a:schemeClr val="tx1"/>
                </a:solidFill>
                <a:effectLst/>
                <a:latin typeface="+mn-lt"/>
                <a:ea typeface="+mn-ea"/>
                <a:cs typeface="+mn-cs"/>
              </a:rPr>
              <a:t>46% of senior marketers predict that half of all corporate events will be hybrid this year</a:t>
            </a:r>
          </a:p>
          <a:p>
            <a:r>
              <a:rPr lang="en-GB" sz="900" kern="1200" dirty="0" smtClean="0">
                <a:solidFill>
                  <a:schemeClr val="tx1"/>
                </a:solidFill>
                <a:effectLst/>
                <a:latin typeface="+mn-lt"/>
                <a:ea typeface="+mn-ea"/>
                <a:cs typeface="+mn-cs"/>
              </a:rPr>
              <a:t>80% of virtual events help build stronger market presence, generate leads &amp; drive awareness and education</a:t>
            </a:r>
          </a:p>
          <a:p>
            <a:r>
              <a:rPr lang="en-GB" sz="900" kern="1200" dirty="0" smtClean="0">
                <a:solidFill>
                  <a:schemeClr val="tx1"/>
                </a:solidFill>
                <a:effectLst/>
                <a:latin typeface="+mn-lt"/>
                <a:ea typeface="+mn-ea"/>
                <a:cs typeface="+mn-cs"/>
              </a:rPr>
              <a:t>Webcast is the #2 most effective marketing tool for nurturing &amp; engaging prospects</a:t>
            </a:r>
          </a:p>
          <a:p>
            <a:pPr>
              <a:lnSpc>
                <a:spcPct val="100000"/>
              </a:lnSpc>
              <a:spcBef>
                <a:spcPts val="600"/>
              </a:spcBef>
            </a:pPr>
            <a:endParaRPr lang="en-GB" b="1" dirty="0" smtClean="0"/>
          </a:p>
          <a:p>
            <a:pPr>
              <a:lnSpc>
                <a:spcPct val="100000"/>
              </a:lnSpc>
              <a:spcBef>
                <a:spcPts val="600"/>
              </a:spcBef>
            </a:pPr>
            <a:r>
              <a:rPr lang="en-GB" b="1" dirty="0" smtClean="0"/>
              <a:t>Investor Relations (IR)</a:t>
            </a:r>
          </a:p>
          <a:p>
            <a:pPr>
              <a:lnSpc>
                <a:spcPct val="100000"/>
              </a:lnSpc>
              <a:spcBef>
                <a:spcPts val="600"/>
              </a:spcBef>
            </a:pPr>
            <a:endParaRPr lang="en-GB" b="1" dirty="0" smtClean="0"/>
          </a:p>
          <a:p>
            <a:pPr>
              <a:lnSpc>
                <a:spcPct val="100000"/>
              </a:lnSpc>
              <a:spcBef>
                <a:spcPts val="600"/>
              </a:spcBef>
            </a:pPr>
            <a:endParaRPr lang="en-GB" b="1" dirty="0" smtClean="0"/>
          </a:p>
          <a:p>
            <a:pPr>
              <a:lnSpc>
                <a:spcPct val="100000"/>
              </a:lnSpc>
              <a:spcBef>
                <a:spcPts val="600"/>
              </a:spcBef>
            </a:pPr>
            <a:r>
              <a:rPr lang="en-GB" b="1" dirty="0" smtClean="0"/>
              <a:t>Corp </a:t>
            </a:r>
            <a:r>
              <a:rPr lang="en-GB" b="1" dirty="0" err="1" smtClean="0"/>
              <a:t>Comms</a:t>
            </a:r>
            <a:endParaRPr lang="en-GB" b="1" dirty="0" smtClean="0"/>
          </a:p>
          <a:p>
            <a:pPr>
              <a:lnSpc>
                <a:spcPct val="100000"/>
              </a:lnSpc>
              <a:spcBef>
                <a:spcPts val="600"/>
              </a:spcBef>
            </a:pPr>
            <a:endParaRPr lang="en-GB" b="1" dirty="0" smtClean="0"/>
          </a:p>
          <a:p>
            <a:pPr>
              <a:lnSpc>
                <a:spcPct val="100000"/>
              </a:lnSpc>
              <a:spcBef>
                <a:spcPts val="600"/>
              </a:spcBef>
            </a:pPr>
            <a:endParaRPr lang="en-GB" b="1" dirty="0" smtClean="0"/>
          </a:p>
          <a:p>
            <a:pPr>
              <a:lnSpc>
                <a:spcPct val="100000"/>
              </a:lnSpc>
              <a:spcBef>
                <a:spcPts val="600"/>
              </a:spcBef>
            </a:pPr>
            <a:r>
              <a:rPr lang="en-GB" b="1" dirty="0" smtClean="0"/>
              <a:t>Training &amp; Cont. Education</a:t>
            </a:r>
          </a:p>
          <a:p>
            <a:endParaRPr lang="en-GB" dirty="0" smtClean="0"/>
          </a:p>
          <a:p>
            <a:endParaRPr lang="en-GB" dirty="0" smtClean="0"/>
          </a:p>
          <a:p>
            <a:r>
              <a:rPr lang="en-GB" dirty="0" smtClean="0"/>
              <a:t>-----</a:t>
            </a:r>
          </a:p>
          <a:p>
            <a:endParaRPr lang="en-GB" dirty="0" smtClean="0"/>
          </a:p>
          <a:p>
            <a:r>
              <a:rPr lang="en-GB" b="1" dirty="0" smtClean="0"/>
              <a:t>What are the most popular /  effective vehicles for marketing activities today &amp; what are the emerging trends?</a:t>
            </a:r>
          </a:p>
          <a:p>
            <a:endParaRPr lang="en-GB" b="1" dirty="0" smtClean="0"/>
          </a:p>
          <a:p>
            <a:r>
              <a:rPr lang="en-GB" dirty="0" smtClean="0"/>
              <a:t>-	How rapidly are webcasts / webinars being adopted by marketing professionals?</a:t>
            </a:r>
          </a:p>
          <a:p>
            <a:r>
              <a:rPr lang="en-GB" dirty="0" smtClean="0"/>
              <a:t>-	When is a virtual event a webcast vs a web conference?</a:t>
            </a:r>
          </a:p>
          <a:p>
            <a:r>
              <a:rPr lang="en-GB" dirty="0" smtClean="0"/>
              <a:t>-	Case study: How webcasting is used at Arkadin to reduce budget and extend reach </a:t>
            </a:r>
          </a:p>
          <a:p>
            <a:r>
              <a:rPr lang="en-GB" dirty="0" smtClean="0"/>
              <a:t>Sources:</a:t>
            </a:r>
          </a:p>
          <a:p>
            <a:r>
              <a:rPr lang="en-GB" dirty="0" smtClean="0"/>
              <a:t>Business to Business B2B - 2012</a:t>
            </a:r>
          </a:p>
          <a:p>
            <a:r>
              <a:rPr lang="en-GB" dirty="0" smtClean="0"/>
              <a:t>4 Reasons Your Next Event Should Be a Virtual One – </a:t>
            </a:r>
            <a:r>
              <a:rPr lang="en-GB" dirty="0" err="1" smtClean="0"/>
              <a:t>HubSpot</a:t>
            </a:r>
            <a:r>
              <a:rPr lang="en-GB" dirty="0" smtClean="0"/>
              <a:t>, June 2011</a:t>
            </a:r>
          </a:p>
          <a:p>
            <a:r>
              <a:rPr lang="en-GB" dirty="0" err="1" smtClean="0"/>
              <a:t>Forresters</a:t>
            </a:r>
            <a:r>
              <a:rPr lang="en-GB" dirty="0" smtClean="0"/>
              <a:t> – 2012</a:t>
            </a:r>
          </a:p>
          <a:p>
            <a:r>
              <a:rPr lang="en-GB" dirty="0" smtClean="0"/>
              <a:t>The Practicalities of Virtual Events – ON24, June 2011</a:t>
            </a:r>
          </a:p>
          <a:p>
            <a:r>
              <a:rPr lang="en-GB" dirty="0" smtClean="0"/>
              <a:t>Navigating the Emerging Gap in Large Conference Calls &amp; Webcast Event Solutions – </a:t>
            </a:r>
            <a:r>
              <a:rPr lang="en-GB" dirty="0" err="1" smtClean="0"/>
              <a:t>Wainhouse</a:t>
            </a:r>
            <a:r>
              <a:rPr lang="en-GB" dirty="0" smtClean="0"/>
              <a:t> Research, 2013</a:t>
            </a:r>
          </a:p>
          <a:p>
            <a:r>
              <a:rPr lang="en-GB" dirty="0" smtClean="0"/>
              <a:t>4 Reasons Your Next Event Should Be a Virtual One – </a:t>
            </a:r>
            <a:r>
              <a:rPr lang="en-GB" dirty="0" err="1" smtClean="0"/>
              <a:t>HubSpot</a:t>
            </a:r>
            <a:r>
              <a:rPr lang="en-GB" dirty="0" smtClean="0"/>
              <a:t>, June 2011</a:t>
            </a:r>
          </a:p>
          <a:p>
            <a:pPr marL="285750" indent="-285750">
              <a:buFontTx/>
              <a:buChar char="-"/>
            </a:pPr>
            <a:r>
              <a:rPr lang="en-GB" dirty="0" smtClean="0">
                <a:solidFill>
                  <a:schemeClr val="accent5"/>
                </a:solidFill>
              </a:rPr>
              <a:t>Cost effectiveness</a:t>
            </a:r>
          </a:p>
          <a:p>
            <a:pPr marL="285750" indent="-285750">
              <a:buFontTx/>
              <a:buChar char="-"/>
            </a:pPr>
            <a:r>
              <a:rPr lang="en-GB" dirty="0" smtClean="0">
                <a:solidFill>
                  <a:schemeClr val="accent5"/>
                </a:solidFill>
              </a:rPr>
              <a:t>Global Reach</a:t>
            </a:r>
          </a:p>
          <a:p>
            <a:pPr marL="285750" indent="-285750">
              <a:buFontTx/>
              <a:buChar char="-"/>
            </a:pPr>
            <a:r>
              <a:rPr lang="en-GB" dirty="0" smtClean="0">
                <a:solidFill>
                  <a:schemeClr val="accent5"/>
                </a:solidFill>
              </a:rPr>
              <a:t>Increase sales</a:t>
            </a:r>
          </a:p>
          <a:p>
            <a:pPr marL="285750" indent="-285750">
              <a:buFontTx/>
              <a:buChar char="-"/>
            </a:pPr>
            <a:r>
              <a:rPr lang="en-GB" dirty="0" smtClean="0">
                <a:solidFill>
                  <a:schemeClr val="accent5"/>
                </a:solidFill>
              </a:rPr>
              <a:t>Reinforce brand awareness</a:t>
            </a:r>
          </a:p>
          <a:p>
            <a:pPr marL="285750" indent="-285750">
              <a:buFontTx/>
              <a:buChar char="-"/>
            </a:pPr>
            <a:r>
              <a:rPr lang="en-GB" dirty="0" smtClean="0">
                <a:solidFill>
                  <a:schemeClr val="accent5"/>
                </a:solidFill>
              </a:rPr>
              <a:t>Enhance engagement</a:t>
            </a:r>
          </a:p>
          <a:p>
            <a:pPr marL="285750" indent="-285750">
              <a:buFontTx/>
              <a:buChar char="-"/>
            </a:pPr>
            <a:r>
              <a:rPr lang="en-GB" dirty="0" smtClean="0">
                <a:solidFill>
                  <a:schemeClr val="accent5"/>
                </a:solidFill>
              </a:rPr>
              <a:t>Continue the conversation</a:t>
            </a:r>
          </a:p>
          <a:p>
            <a:pPr marL="285750" indent="-285750">
              <a:buFontTx/>
              <a:buChar char="-"/>
            </a:pPr>
            <a:r>
              <a:rPr lang="en-GB" dirty="0" smtClean="0">
                <a:solidFill>
                  <a:schemeClr val="accent5"/>
                </a:solidFill>
              </a:rPr>
              <a:t>Elongate the life of your event</a:t>
            </a:r>
          </a:p>
          <a:p>
            <a:pPr marL="285750" indent="-285750">
              <a:buFontTx/>
              <a:buChar char="-"/>
            </a:pPr>
            <a:r>
              <a:rPr lang="en-GB" dirty="0" smtClean="0">
                <a:solidFill>
                  <a:schemeClr val="accent5"/>
                </a:solidFill>
              </a:rPr>
              <a:t>Reduce carbon footprint</a:t>
            </a:r>
          </a:p>
          <a:p>
            <a:pPr marL="285750" indent="-285750">
              <a:buFontTx/>
              <a:buChar char="-"/>
            </a:pPr>
            <a:r>
              <a:rPr lang="en-GB" dirty="0" smtClean="0">
                <a:solidFill>
                  <a:schemeClr val="accent5"/>
                </a:solidFill>
              </a:rPr>
              <a:t>Reduce travel cost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5</a:t>
            </a:fld>
            <a:endParaRPr lang="en-GB"/>
          </a:p>
        </p:txBody>
      </p:sp>
    </p:spTree>
    <p:extLst>
      <p:ext uri="{BB962C8B-B14F-4D97-AF65-F5344CB8AC3E}">
        <p14:creationId xmlns:p14="http://schemas.microsoft.com/office/powerpoint/2010/main" val="92510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A</a:t>
            </a:r>
            <a:r>
              <a:rPr lang="en-GB" baseline="0" noProof="0" dirty="0" smtClean="0"/>
              <a:t> number of components are required to be able to deliver professional events.  We believes these are the four core strengths that enable us to deliver great events.</a:t>
            </a:r>
            <a:endParaRPr lang="en-GB" noProof="0" dirty="0" smtClean="0"/>
          </a:p>
          <a:p>
            <a:endParaRPr lang="en-GB" noProof="0" dirty="0" smtClean="0"/>
          </a:p>
          <a:p>
            <a:endParaRPr lang="en-GB" noProof="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6</a:t>
            </a:fld>
            <a:endParaRPr lang="en-GB"/>
          </a:p>
        </p:txBody>
      </p:sp>
    </p:spTree>
    <p:extLst>
      <p:ext uri="{BB962C8B-B14F-4D97-AF65-F5344CB8AC3E}">
        <p14:creationId xmlns:p14="http://schemas.microsoft.com/office/powerpoint/2010/main" val="306375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Meetings:</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Collaborative tool for  ad-hoc interactive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Fully user-managed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No participant registration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Limited branding and </a:t>
            </a:r>
            <a:r>
              <a:rPr lang="en-US" sz="900" dirty="0" err="1" smtClean="0">
                <a:solidFill>
                  <a:schemeClr val="bg1">
                    <a:lumMod val="50000"/>
                  </a:schemeClr>
                </a:solidFill>
              </a:rPr>
              <a:t>customisation</a:t>
            </a:r>
            <a:r>
              <a:rPr lang="en-US" sz="900" dirty="0" smtClean="0">
                <a:solidFill>
                  <a:schemeClr val="bg1">
                    <a:lumMod val="50000"/>
                  </a:schemeClr>
                </a:solidFill>
              </a:rPr>
              <a:t> options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Audio / Web / video seminar:</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Planned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Either self-service or operator manager event</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Branding &amp; registration may be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reporting / analytics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Large scale events</a:t>
            </a:r>
          </a:p>
          <a:p>
            <a:endParaRPr lang="en-GB" dirty="0" smtClean="0"/>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Single broadcast (one-to-many) announcement for VIP or large audiences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Comprehensive  participant registration and reporting  tools capturing data on your attendees</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branding options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End-to -end management support and consulting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50 and up</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7</a:t>
            </a:fld>
            <a:endParaRPr lang="en-GB"/>
          </a:p>
        </p:txBody>
      </p:sp>
    </p:spTree>
    <p:extLst>
      <p:ext uri="{BB962C8B-B14F-4D97-AF65-F5344CB8AC3E}">
        <p14:creationId xmlns:p14="http://schemas.microsoft.com/office/powerpoint/2010/main" val="422281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Meetings:</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Collaborative tool for  ad-hoc interactive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Fully user-managed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No participant registration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Limited branding and </a:t>
            </a:r>
            <a:r>
              <a:rPr lang="en-US" sz="900" dirty="0" err="1" smtClean="0">
                <a:solidFill>
                  <a:schemeClr val="bg1">
                    <a:lumMod val="50000"/>
                  </a:schemeClr>
                </a:solidFill>
              </a:rPr>
              <a:t>customisation</a:t>
            </a:r>
            <a:r>
              <a:rPr lang="en-US" sz="900" dirty="0" smtClean="0">
                <a:solidFill>
                  <a:schemeClr val="bg1">
                    <a:lumMod val="50000"/>
                  </a:schemeClr>
                </a:solidFill>
              </a:rPr>
              <a:t> options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Audio / Web / video seminar:</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Planned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Either self-service or operator manager event</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Branding &amp; registration may be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reporting / analytics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Large scale events</a:t>
            </a:r>
          </a:p>
          <a:p>
            <a:endParaRPr lang="en-GB" dirty="0" smtClean="0"/>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Single broadcast (one-to-many) announcement for VIP or large audiences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Comprehensive  participant registration and reporting  tools capturing data on your attendees</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branding options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End-to -end management support and consulting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50 and up</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8</a:t>
            </a:fld>
            <a:endParaRPr lang="en-GB"/>
          </a:p>
        </p:txBody>
      </p:sp>
    </p:spTree>
    <p:extLst>
      <p:ext uri="{BB962C8B-B14F-4D97-AF65-F5344CB8AC3E}">
        <p14:creationId xmlns:p14="http://schemas.microsoft.com/office/powerpoint/2010/main" val="334866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Meetings:</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Collaborative tool for  ad-hoc interactive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Fully user-managed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No participant registration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Limited branding and </a:t>
            </a:r>
            <a:r>
              <a:rPr lang="en-US" sz="900" dirty="0" err="1" smtClean="0">
                <a:solidFill>
                  <a:schemeClr val="bg1">
                    <a:lumMod val="50000"/>
                  </a:schemeClr>
                </a:solidFill>
              </a:rPr>
              <a:t>customisation</a:t>
            </a:r>
            <a:r>
              <a:rPr lang="en-US" sz="900" dirty="0" smtClean="0">
                <a:solidFill>
                  <a:schemeClr val="bg1">
                    <a:lumMod val="50000"/>
                  </a:schemeClr>
                </a:solidFill>
              </a:rPr>
              <a:t> options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Audio / Web / video seminar:</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Planned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Either self-service or operator manager event</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Branding &amp; registration may be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reporting / analytics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Large scale events</a:t>
            </a:r>
          </a:p>
          <a:p>
            <a:endParaRPr lang="en-GB" dirty="0" smtClean="0"/>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Single broadcast (one-to-many) announcement for VIP or large audiences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Comprehensive  participant registration and reporting  tools capturing data on your attendees</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branding options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End-to -end management support and consulting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50 and up</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9</a:t>
            </a:fld>
            <a:endParaRPr lang="en-GB"/>
          </a:p>
        </p:txBody>
      </p:sp>
    </p:spTree>
    <p:extLst>
      <p:ext uri="{BB962C8B-B14F-4D97-AF65-F5344CB8AC3E}">
        <p14:creationId xmlns:p14="http://schemas.microsoft.com/office/powerpoint/2010/main" val="211084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 Meetings:</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Collaborative tool for  ad-hoc interactive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Fully user-managed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No participant registration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Limited branding and </a:t>
            </a:r>
            <a:r>
              <a:rPr lang="en-US" sz="900" dirty="0" err="1" smtClean="0">
                <a:solidFill>
                  <a:schemeClr val="bg1">
                    <a:lumMod val="50000"/>
                  </a:schemeClr>
                </a:solidFill>
              </a:rPr>
              <a:t>customisation</a:t>
            </a:r>
            <a:r>
              <a:rPr lang="en-US" sz="900" dirty="0" smtClean="0">
                <a:solidFill>
                  <a:schemeClr val="bg1">
                    <a:lumMod val="50000"/>
                  </a:schemeClr>
                </a:solidFill>
              </a:rPr>
              <a:t> options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Audio / Web / video seminar:</a:t>
            </a:r>
          </a:p>
          <a:p>
            <a:endParaRPr lang="en-GB" dirty="0" smtClean="0"/>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Planned meetings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Either self-service or operator manager event</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Branding &amp; registration may be required</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reporting / analytics</a:t>
            </a:r>
          </a:p>
          <a:p>
            <a:pPr marL="231775"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5-15</a:t>
            </a:r>
          </a:p>
          <a:p>
            <a:endParaRPr lang="en-GB" dirty="0" smtClean="0"/>
          </a:p>
          <a:p>
            <a:r>
              <a:rPr lang="en-GB" dirty="0" smtClean="0"/>
              <a:t>Large scale events</a:t>
            </a:r>
          </a:p>
          <a:p>
            <a:endParaRPr lang="en-GB" dirty="0" smtClean="0"/>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Single broadcast (one-to-many) announcement for VIP or large audiences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Comprehensive  participant registration and reporting  tools capturing data on your attendees</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Extensive branding options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End-to -end management support and consulting </a:t>
            </a:r>
          </a:p>
          <a:p>
            <a:pPr marL="231775" lvl="0" indent="-231775" defTabSz="914400" eaLnBrk="0" fontAlgn="base" hangingPunct="0">
              <a:spcBef>
                <a:spcPct val="50000"/>
              </a:spcBef>
              <a:spcAft>
                <a:spcPct val="0"/>
              </a:spcAft>
              <a:buClr>
                <a:schemeClr val="bg2"/>
              </a:buClr>
              <a:buFontTx/>
              <a:buChar char="•"/>
            </a:pPr>
            <a:r>
              <a:rPr lang="en-US" sz="900" dirty="0" smtClean="0">
                <a:solidFill>
                  <a:schemeClr val="bg1">
                    <a:lumMod val="50000"/>
                  </a:schemeClr>
                </a:solidFill>
              </a:rPr>
              <a:t>Average participants: 50 and up</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F54E59-54A6-4C4E-8DE1-FEE8B6228B45}" type="slidenum">
              <a:rPr lang="en-GB" smtClean="0"/>
              <a:t>10</a:t>
            </a:fld>
            <a:endParaRPr lang="en-GB"/>
          </a:p>
        </p:txBody>
      </p:sp>
    </p:spTree>
    <p:extLst>
      <p:ext uri="{BB962C8B-B14F-4D97-AF65-F5344CB8AC3E}">
        <p14:creationId xmlns:p14="http://schemas.microsoft.com/office/powerpoint/2010/main" val="289982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B7EED304-837C-4C54-8526-864C2D14F4C8}" type="datetimeFigureOut">
              <a:rPr lang="es-MX" smtClean="0"/>
              <a:t>31/10/2017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321726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7EED304-837C-4C54-8526-864C2D14F4C8}" type="datetimeFigureOut">
              <a:rPr lang="es-MX" smtClean="0"/>
              <a:t>31/10/2017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290236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7EED304-837C-4C54-8526-864C2D14F4C8}" type="datetimeFigureOut">
              <a:rPr lang="es-MX" smtClean="0"/>
              <a:t>31/10/2017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137219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7EED304-837C-4C54-8526-864C2D14F4C8}" type="datetimeFigureOut">
              <a:rPr lang="es-MX" smtClean="0"/>
              <a:t>31/10/2017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108815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7EED304-837C-4C54-8526-864C2D14F4C8}" type="datetimeFigureOut">
              <a:rPr lang="es-MX" smtClean="0"/>
              <a:t>31/10/2017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377081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7EED304-837C-4C54-8526-864C2D14F4C8}" type="datetimeFigureOut">
              <a:rPr lang="es-MX" smtClean="0"/>
              <a:t>31/10/2017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56423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7EED304-837C-4C54-8526-864C2D14F4C8}" type="datetimeFigureOut">
              <a:rPr lang="es-MX" smtClean="0"/>
              <a:t>31/10/2017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352039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7EED304-837C-4C54-8526-864C2D14F4C8}" type="datetimeFigureOut">
              <a:rPr lang="es-MX" smtClean="0"/>
              <a:t>31/10/2017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302183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EED304-837C-4C54-8526-864C2D14F4C8}" type="datetimeFigureOut">
              <a:rPr lang="es-MX" smtClean="0"/>
              <a:t>31/10/2017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399722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7EED304-837C-4C54-8526-864C2D14F4C8}" type="datetimeFigureOut">
              <a:rPr lang="es-MX" smtClean="0"/>
              <a:t>31/10/2017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372148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7EED304-837C-4C54-8526-864C2D14F4C8}" type="datetimeFigureOut">
              <a:rPr lang="es-MX" smtClean="0"/>
              <a:t>31/10/2017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69B497D-FA81-4325-84C9-6AD3B227EBD3}" type="slidenum">
              <a:rPr lang="es-MX" smtClean="0"/>
              <a:t>‹Nº›</a:t>
            </a:fld>
            <a:endParaRPr lang="es-MX"/>
          </a:p>
        </p:txBody>
      </p:sp>
    </p:spTree>
    <p:extLst>
      <p:ext uri="{BB962C8B-B14F-4D97-AF65-F5344CB8AC3E}">
        <p14:creationId xmlns:p14="http://schemas.microsoft.com/office/powerpoint/2010/main" val="27488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ED304-837C-4C54-8526-864C2D14F4C8}" type="datetimeFigureOut">
              <a:rPr lang="es-MX" smtClean="0"/>
              <a:t>31/10/2017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497D-FA81-4325-84C9-6AD3B227EBD3}" type="slidenum">
              <a:rPr lang="es-MX" smtClean="0"/>
              <a:t>‹Nº›</a:t>
            </a:fld>
            <a:endParaRPr lang="es-MX"/>
          </a:p>
        </p:txBody>
      </p:sp>
    </p:spTree>
    <p:extLst>
      <p:ext uri="{BB962C8B-B14F-4D97-AF65-F5344CB8AC3E}">
        <p14:creationId xmlns:p14="http://schemas.microsoft.com/office/powerpoint/2010/main" val="1983615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ingsotfwarekarlacevallos.files.wordpress.com/2015/07/44.pn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ingsotfwarekarlacevallos.files.wordpress.com/2015/07/54.pn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5" name="Imagen 4"/>
          <p:cNvPicPr>
            <a:picLocks noChangeAspect="1"/>
          </p:cNvPicPr>
          <p:nvPr/>
        </p:nvPicPr>
        <p:blipFill>
          <a:blip r:embed="rId2"/>
          <a:stretch>
            <a:fillRect/>
          </a:stretch>
        </p:blipFill>
        <p:spPr>
          <a:xfrm>
            <a:off x="0" y="0"/>
            <a:ext cx="12192000" cy="6858000"/>
          </a:xfrm>
          <a:prstGeom prst="rect">
            <a:avLst/>
          </a:prstGeom>
        </p:spPr>
      </p:pic>
      <p:grpSp>
        <p:nvGrpSpPr>
          <p:cNvPr id="6" name="Group 7"/>
          <p:cNvGrpSpPr/>
          <p:nvPr/>
        </p:nvGrpSpPr>
        <p:grpSpPr>
          <a:xfrm>
            <a:off x="188045" y="3453826"/>
            <a:ext cx="395541" cy="2357000"/>
            <a:chOff x="1239946" y="722903"/>
            <a:chExt cx="216000" cy="1584840"/>
          </a:xfrm>
          <a:solidFill>
            <a:srgbClr val="339966"/>
          </a:solidFill>
        </p:grpSpPr>
        <p:sp>
          <p:nvSpPr>
            <p:cNvPr id="7" name="Rectangle 5"/>
            <p:cNvSpPr/>
            <p:nvPr/>
          </p:nvSpPr>
          <p:spPr>
            <a:xfrm>
              <a:off x="1239946" y="722903"/>
              <a:ext cx="76200" cy="1584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6"/>
            <p:cNvSpPr/>
            <p:nvPr/>
          </p:nvSpPr>
          <p:spPr>
            <a:xfrm>
              <a:off x="1239946" y="722903"/>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10"/>
            <p:cNvSpPr/>
            <p:nvPr/>
          </p:nvSpPr>
          <p:spPr>
            <a:xfrm>
              <a:off x="1239946" y="2231543"/>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itle 1"/>
          <p:cNvSpPr txBox="1">
            <a:spLocks/>
          </p:cNvSpPr>
          <p:nvPr/>
        </p:nvSpPr>
        <p:spPr>
          <a:xfrm>
            <a:off x="404453" y="3618668"/>
            <a:ext cx="5858994" cy="2014210"/>
          </a:xfrm>
          <a:prstGeom prst="rect">
            <a:avLst/>
          </a:prstGeom>
          <a:solidFill>
            <a:schemeClr val="tx1">
              <a:lumMod val="75000"/>
              <a:lumOff val="25000"/>
            </a:schemeClr>
          </a:solidFill>
        </p:spPr>
        <p:txBody>
          <a:bodyPr lIns="0" tIns="0" rIns="0" bIns="0" anchor="t" anchorCtr="0"/>
          <a:lstStyle>
            <a:lvl1pPr algn="l" defTabSz="914400" rtl="0" eaLnBrk="1" latinLnBrk="0" hangingPunct="1">
              <a:lnSpc>
                <a:spcPts val="3000"/>
              </a:lnSpc>
              <a:spcBef>
                <a:spcPct val="0"/>
              </a:spcBef>
              <a:buNone/>
              <a:defRPr sz="2400" kern="1200">
                <a:solidFill>
                  <a:schemeClr val="bg1"/>
                </a:solidFill>
                <a:latin typeface="+mj-lt"/>
                <a:ea typeface="+mj-ea"/>
                <a:cs typeface="+mj-cs"/>
              </a:defRPr>
            </a:lvl1pPr>
          </a:lstStyle>
          <a:p>
            <a:pPr algn="ctr">
              <a:lnSpc>
                <a:spcPct val="100000"/>
              </a:lnSpc>
            </a:pPr>
            <a:r>
              <a:rPr lang="es-MX" sz="3200" b="1" dirty="0">
                <a:latin typeface="+mn-lt"/>
              </a:rPr>
              <a:t>UNIDAD </a:t>
            </a:r>
            <a:r>
              <a:rPr lang="es-MX" sz="3200" b="1" dirty="0" smtClean="0">
                <a:latin typeface="+mn-lt"/>
              </a:rPr>
              <a:t>III </a:t>
            </a:r>
            <a:r>
              <a:rPr lang="es-MX" sz="3200" b="1" dirty="0"/>
              <a:t>ANALISIS Y DISEÑO EN EL DESARROLLO DE SOFTWARE CON UML </a:t>
            </a:r>
            <a:endParaRPr lang="es-MX" sz="3200" b="1" dirty="0" smtClean="0"/>
          </a:p>
          <a:p>
            <a:pPr algn="ctr">
              <a:lnSpc>
                <a:spcPct val="100000"/>
              </a:lnSpc>
            </a:pPr>
            <a:r>
              <a:rPr lang="es-MX" sz="3200" b="1" dirty="0" smtClean="0">
                <a:latin typeface="+mn-lt"/>
              </a:rPr>
              <a:t>3.4 Diagrama de secuencia</a:t>
            </a:r>
            <a:endParaRPr lang="es-MX" sz="3200" b="1" dirty="0">
              <a:latin typeface="+mn-lt"/>
            </a:endParaRPr>
          </a:p>
          <a:p>
            <a:pPr algn="ctr">
              <a:lnSpc>
                <a:spcPts val="2250"/>
              </a:lnSpc>
            </a:pPr>
            <a:endParaRPr lang="en-US" sz="4400" b="1" dirty="0" smtClean="0">
              <a:latin typeface="+mn-lt"/>
            </a:endParaRPr>
          </a:p>
          <a:p>
            <a:pPr>
              <a:lnSpc>
                <a:spcPts val="2250"/>
              </a:lnSpc>
            </a:pPr>
            <a:r>
              <a:rPr lang="en-US" sz="2000" b="1" dirty="0" smtClean="0">
                <a:latin typeface="+mn-lt"/>
              </a:rPr>
              <a:t>  PROFESOR: BRENDA </a:t>
            </a:r>
            <a:r>
              <a:rPr lang="es-MX" sz="2000" b="1" dirty="0" smtClean="0">
                <a:latin typeface="+mn-lt"/>
              </a:rPr>
              <a:t>JUÁREZ</a:t>
            </a:r>
            <a:r>
              <a:rPr lang="en-US" sz="2000" b="1" dirty="0" smtClean="0">
                <a:latin typeface="+mn-lt"/>
              </a:rPr>
              <a:t> SANTIAGO</a:t>
            </a:r>
          </a:p>
        </p:txBody>
      </p:sp>
      <p:grpSp>
        <p:nvGrpSpPr>
          <p:cNvPr id="12" name="Group 7"/>
          <p:cNvGrpSpPr/>
          <p:nvPr/>
        </p:nvGrpSpPr>
        <p:grpSpPr>
          <a:xfrm flipH="1">
            <a:off x="6186173" y="3453826"/>
            <a:ext cx="244800" cy="2357000"/>
            <a:chOff x="1239946" y="722903"/>
            <a:chExt cx="216000" cy="1584840"/>
          </a:xfrm>
          <a:solidFill>
            <a:srgbClr val="339966"/>
          </a:solidFill>
        </p:grpSpPr>
        <p:sp>
          <p:nvSpPr>
            <p:cNvPr id="13" name="Rectangle 21"/>
            <p:cNvSpPr/>
            <p:nvPr/>
          </p:nvSpPr>
          <p:spPr>
            <a:xfrm>
              <a:off x="1239946" y="722903"/>
              <a:ext cx="76200" cy="1584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2"/>
            <p:cNvSpPr/>
            <p:nvPr/>
          </p:nvSpPr>
          <p:spPr>
            <a:xfrm>
              <a:off x="1239946" y="722903"/>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3"/>
            <p:cNvSpPr/>
            <p:nvPr/>
          </p:nvSpPr>
          <p:spPr>
            <a:xfrm>
              <a:off x="1239946" y="2231543"/>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47524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71745" y="530836"/>
            <a:ext cx="11664949" cy="1495425"/>
          </a:xfrm>
          <a:prstGeom prst="rect">
            <a:avLst/>
          </a:prstGeom>
        </p:spPr>
        <p:txBody>
          <a:bodyPr/>
          <a:lstStyle/>
          <a:p>
            <a:pPr marL="457189" indent="-457189" defTabSz="1219170" fontAlgn="base">
              <a:spcBef>
                <a:spcPct val="0"/>
              </a:spcBef>
              <a:spcAft>
                <a:spcPct val="0"/>
              </a:spcAft>
              <a:buClr>
                <a:srgbClr val="D20000"/>
              </a:buClr>
              <a:buSzPct val="140000"/>
              <a:buFont typeface="Trebuchet MS" pitchFamily="34" charset="0"/>
              <a:buChar char="●"/>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p>
          <a:p>
            <a:pPr marL="457189" indent="-457189" defTabSz="1219170" fontAlgn="base">
              <a:spcBef>
                <a:spcPct val="0"/>
              </a:spcBef>
              <a:spcAft>
                <a:spcPct val="0"/>
              </a:spcAft>
              <a:buClr>
                <a:srgbClr val="D20000"/>
              </a:buClr>
              <a:buSzPct val="140000"/>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endParaRPr lang="fr-FR" sz="2667" b="1" kern="0" dirty="0">
              <a:solidFill>
                <a:srgbClr val="63B335"/>
              </a:solidFill>
              <a:effectLst>
                <a:outerShdw blurRad="38100" dist="38100" dir="2700000" algn="tl">
                  <a:srgbClr val="000000">
                    <a:alpha val="43137"/>
                  </a:srgbClr>
                </a:outerShdw>
              </a:effectLst>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effectLst>
                  <a:outerShdw blurRad="38100" dist="38100" dir="2700000" algn="tl">
                    <a:srgbClr val="000000">
                      <a:alpha val="43137"/>
                    </a:srgbClr>
                  </a:outerShdw>
                </a:effectLst>
              </a:rPr>
              <a:t>	</a:t>
            </a:r>
            <a:endParaRPr lang="fr-FR" sz="2667" kern="0" dirty="0">
              <a:solidFill>
                <a:srgbClr val="63B335"/>
              </a:solidFill>
            </a:endParaRPr>
          </a:p>
        </p:txBody>
      </p:sp>
      <p:sp>
        <p:nvSpPr>
          <p:cNvPr id="64" name="Título 1"/>
          <p:cNvSpPr txBox="1">
            <a:spLocks/>
          </p:cNvSpPr>
          <p:nvPr/>
        </p:nvSpPr>
        <p:spPr>
          <a:xfrm>
            <a:off x="4191666" y="34788"/>
            <a:ext cx="8000334" cy="94321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smtClean="0"/>
              <a:t>EJEMPLO DEL DIAGRAMA DE SECUENCIA</a:t>
            </a:r>
            <a:endParaRPr lang="es-MX" b="1" dirty="0"/>
          </a:p>
        </p:txBody>
      </p:sp>
      <p:grpSp>
        <p:nvGrpSpPr>
          <p:cNvPr id="17" name="Grupo 16"/>
          <p:cNvGrpSpPr/>
          <p:nvPr/>
        </p:nvGrpSpPr>
        <p:grpSpPr>
          <a:xfrm>
            <a:off x="851019" y="1070294"/>
            <a:ext cx="4172053" cy="4092223"/>
            <a:chOff x="867102" y="406205"/>
            <a:chExt cx="4172053" cy="4092223"/>
          </a:xfrm>
        </p:grpSpPr>
        <p:pic>
          <p:nvPicPr>
            <p:cNvPr id="18" name="Imagen 17"/>
            <p:cNvPicPr>
              <a:picLocks noChangeAspect="1"/>
            </p:cNvPicPr>
            <p:nvPr/>
          </p:nvPicPr>
          <p:blipFill rotWithShape="1">
            <a:blip r:embed="rId3"/>
            <a:srcRect l="31106" t="32661" r="67125" b="62141"/>
            <a:stretch/>
          </p:blipFill>
          <p:spPr>
            <a:xfrm>
              <a:off x="1135301" y="406205"/>
              <a:ext cx="399023" cy="659668"/>
            </a:xfrm>
            <a:prstGeom prst="rect">
              <a:avLst/>
            </a:prstGeom>
          </p:spPr>
        </p:pic>
        <p:grpSp>
          <p:nvGrpSpPr>
            <p:cNvPr id="19" name="Grupo 18"/>
            <p:cNvGrpSpPr/>
            <p:nvPr/>
          </p:nvGrpSpPr>
          <p:grpSpPr>
            <a:xfrm>
              <a:off x="1277191" y="1298945"/>
              <a:ext cx="136635" cy="3199483"/>
              <a:chOff x="1571482" y="1298945"/>
              <a:chExt cx="136635" cy="3199483"/>
            </a:xfrm>
          </p:grpSpPr>
          <p:cxnSp>
            <p:nvCxnSpPr>
              <p:cNvPr id="41" name="Conector recto 40"/>
              <p:cNvCxnSpPr/>
              <p:nvPr/>
            </p:nvCxnSpPr>
            <p:spPr>
              <a:xfrm flipH="1">
                <a:off x="1629104" y="1298945"/>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Rectángulo 41"/>
              <p:cNvSpPr/>
              <p:nvPr/>
            </p:nvSpPr>
            <p:spPr>
              <a:xfrm>
                <a:off x="1571482" y="1492468"/>
                <a:ext cx="136635" cy="1513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0" name="CuadroTexto 19"/>
            <p:cNvSpPr txBox="1"/>
            <p:nvPr/>
          </p:nvSpPr>
          <p:spPr>
            <a:xfrm>
              <a:off x="867102" y="1052724"/>
              <a:ext cx="935420" cy="246221"/>
            </a:xfrm>
            <a:prstGeom prst="rect">
              <a:avLst/>
            </a:prstGeom>
            <a:noFill/>
          </p:spPr>
          <p:txBody>
            <a:bodyPr wrap="square" rtlCol="0">
              <a:spAutoFit/>
            </a:bodyPr>
            <a:lstStyle/>
            <a:p>
              <a:pPr algn="ctr"/>
              <a:r>
                <a:rPr lang="es-MX" sz="1000" dirty="0" smtClean="0"/>
                <a:t>administrador</a:t>
              </a:r>
              <a:endParaRPr lang="es-MX" sz="1000" dirty="0"/>
            </a:p>
          </p:txBody>
        </p:sp>
        <p:grpSp>
          <p:nvGrpSpPr>
            <p:cNvPr id="21" name="Grupo 20"/>
            <p:cNvGrpSpPr/>
            <p:nvPr/>
          </p:nvGrpSpPr>
          <p:grpSpPr>
            <a:xfrm>
              <a:off x="2438400" y="1298945"/>
              <a:ext cx="157656" cy="3199483"/>
              <a:chOff x="2438400" y="1298945"/>
              <a:chExt cx="157656" cy="3199483"/>
            </a:xfrm>
          </p:grpSpPr>
          <p:cxnSp>
            <p:nvCxnSpPr>
              <p:cNvPr id="39" name="Conector recto 38"/>
              <p:cNvCxnSpPr/>
              <p:nvPr/>
            </p:nvCxnSpPr>
            <p:spPr>
              <a:xfrm flipH="1">
                <a:off x="2506717" y="1298945"/>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Rectángulo 39"/>
              <p:cNvSpPr/>
              <p:nvPr/>
            </p:nvSpPr>
            <p:spPr>
              <a:xfrm>
                <a:off x="2438400" y="1702675"/>
                <a:ext cx="157656" cy="1008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2" name="CuadroTexto 21"/>
            <p:cNvSpPr txBox="1"/>
            <p:nvPr/>
          </p:nvSpPr>
          <p:spPr>
            <a:xfrm>
              <a:off x="2049703" y="975779"/>
              <a:ext cx="935420" cy="400110"/>
            </a:xfrm>
            <a:prstGeom prst="rect">
              <a:avLst/>
            </a:prstGeom>
            <a:noFill/>
          </p:spPr>
          <p:txBody>
            <a:bodyPr wrap="square" rtlCol="0">
              <a:spAutoFit/>
            </a:bodyPr>
            <a:lstStyle/>
            <a:p>
              <a:pPr algn="ctr"/>
              <a:r>
                <a:rPr lang="es-MX" sz="1000" dirty="0" smtClean="0"/>
                <a:t>Base de datos de libros</a:t>
              </a:r>
              <a:endParaRPr lang="es-MX" sz="1000" dirty="0"/>
            </a:p>
          </p:txBody>
        </p:sp>
        <p:cxnSp>
          <p:nvCxnSpPr>
            <p:cNvPr id="23" name="Conector recto de flecha 22"/>
            <p:cNvCxnSpPr>
              <a:endCxn id="40" idx="0"/>
            </p:cNvCxnSpPr>
            <p:nvPr/>
          </p:nvCxnSpPr>
          <p:spPr>
            <a:xfrm flipV="1">
              <a:off x="1413826" y="1702675"/>
              <a:ext cx="1103402" cy="9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CuadroTexto 23"/>
            <p:cNvSpPr txBox="1"/>
            <p:nvPr/>
          </p:nvSpPr>
          <p:spPr>
            <a:xfrm>
              <a:off x="1458403" y="1712392"/>
              <a:ext cx="935420" cy="246221"/>
            </a:xfrm>
            <a:prstGeom prst="rect">
              <a:avLst/>
            </a:prstGeom>
            <a:noFill/>
          </p:spPr>
          <p:txBody>
            <a:bodyPr wrap="square" rtlCol="0">
              <a:spAutoFit/>
            </a:bodyPr>
            <a:lstStyle/>
            <a:p>
              <a:pPr algn="ctr"/>
              <a:r>
                <a:rPr lang="es-MX" sz="1000" dirty="0" smtClean="0"/>
                <a:t>accede</a:t>
              </a:r>
              <a:endParaRPr lang="es-MX" sz="1000" dirty="0"/>
            </a:p>
          </p:txBody>
        </p:sp>
        <p:grpSp>
          <p:nvGrpSpPr>
            <p:cNvPr id="25" name="Grupo 24"/>
            <p:cNvGrpSpPr/>
            <p:nvPr/>
          </p:nvGrpSpPr>
          <p:grpSpPr>
            <a:xfrm>
              <a:off x="3567801" y="1298945"/>
              <a:ext cx="189463" cy="3199483"/>
              <a:chOff x="2317254" y="1236320"/>
              <a:chExt cx="189463" cy="3199483"/>
            </a:xfrm>
          </p:grpSpPr>
          <p:cxnSp>
            <p:nvCxnSpPr>
              <p:cNvPr id="37" name="Conector recto 36"/>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Rectángulo 37"/>
              <p:cNvSpPr/>
              <p:nvPr/>
            </p:nvSpPr>
            <p:spPr>
              <a:xfrm>
                <a:off x="2317254" y="1860330"/>
                <a:ext cx="189463" cy="620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6" name="CuadroTexto 25"/>
            <p:cNvSpPr txBox="1"/>
            <p:nvPr/>
          </p:nvSpPr>
          <p:spPr>
            <a:xfrm>
              <a:off x="3142594" y="1052723"/>
              <a:ext cx="935420" cy="246221"/>
            </a:xfrm>
            <a:prstGeom prst="rect">
              <a:avLst/>
            </a:prstGeom>
            <a:noFill/>
          </p:spPr>
          <p:txBody>
            <a:bodyPr wrap="square" rtlCol="0">
              <a:spAutoFit/>
            </a:bodyPr>
            <a:lstStyle/>
            <a:p>
              <a:pPr algn="ctr"/>
              <a:r>
                <a:rPr lang="es-MX" sz="1000" dirty="0" smtClean="0"/>
                <a:t>Libros</a:t>
              </a:r>
              <a:endParaRPr lang="es-MX" sz="1000" dirty="0"/>
            </a:p>
          </p:txBody>
        </p:sp>
        <p:cxnSp>
          <p:nvCxnSpPr>
            <p:cNvPr id="27" name="Conector recto de flecha 26"/>
            <p:cNvCxnSpPr/>
            <p:nvPr/>
          </p:nvCxnSpPr>
          <p:spPr>
            <a:xfrm flipV="1">
              <a:off x="2596056" y="1918096"/>
              <a:ext cx="1066476" cy="4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CuadroTexto 27"/>
            <p:cNvSpPr txBox="1"/>
            <p:nvPr/>
          </p:nvSpPr>
          <p:spPr>
            <a:xfrm>
              <a:off x="2598269" y="1918096"/>
              <a:ext cx="935420" cy="246221"/>
            </a:xfrm>
            <a:prstGeom prst="rect">
              <a:avLst/>
            </a:prstGeom>
            <a:noFill/>
          </p:spPr>
          <p:txBody>
            <a:bodyPr wrap="square" rtlCol="0">
              <a:spAutoFit/>
            </a:bodyPr>
            <a:lstStyle/>
            <a:p>
              <a:pPr algn="ctr"/>
              <a:r>
                <a:rPr lang="es-MX" sz="1000" dirty="0" smtClean="0"/>
                <a:t>registra</a:t>
              </a:r>
              <a:endParaRPr lang="es-MX" sz="1000" dirty="0"/>
            </a:p>
          </p:txBody>
        </p:sp>
        <p:grpSp>
          <p:nvGrpSpPr>
            <p:cNvPr id="29" name="Grupo 28"/>
            <p:cNvGrpSpPr/>
            <p:nvPr/>
          </p:nvGrpSpPr>
          <p:grpSpPr>
            <a:xfrm>
              <a:off x="4436330" y="1298945"/>
              <a:ext cx="189463" cy="3199483"/>
              <a:chOff x="2290746" y="1236320"/>
              <a:chExt cx="189463" cy="3199483"/>
            </a:xfrm>
          </p:grpSpPr>
          <p:cxnSp>
            <p:nvCxnSpPr>
              <p:cNvPr id="35" name="Conector recto 34"/>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ángulo 35"/>
              <p:cNvSpPr/>
              <p:nvPr/>
            </p:nvSpPr>
            <p:spPr>
              <a:xfrm>
                <a:off x="2290746" y="1895988"/>
                <a:ext cx="189463" cy="620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0" name="CuadroTexto 29"/>
            <p:cNvSpPr txBox="1"/>
            <p:nvPr/>
          </p:nvSpPr>
          <p:spPr>
            <a:xfrm>
              <a:off x="4103735" y="975779"/>
              <a:ext cx="935420" cy="400110"/>
            </a:xfrm>
            <a:prstGeom prst="rect">
              <a:avLst/>
            </a:prstGeom>
            <a:noFill/>
          </p:spPr>
          <p:txBody>
            <a:bodyPr wrap="square" rtlCol="0">
              <a:spAutoFit/>
            </a:bodyPr>
            <a:lstStyle/>
            <a:p>
              <a:pPr algn="ctr"/>
              <a:r>
                <a:rPr lang="es-MX" sz="1000" dirty="0" smtClean="0"/>
                <a:t>Modificación de libro</a:t>
              </a:r>
              <a:endParaRPr lang="es-MX" sz="1000" dirty="0"/>
            </a:p>
          </p:txBody>
        </p:sp>
        <p:cxnSp>
          <p:nvCxnSpPr>
            <p:cNvPr id="31" name="Conector recto de flecha 30"/>
            <p:cNvCxnSpPr/>
            <p:nvPr/>
          </p:nvCxnSpPr>
          <p:spPr>
            <a:xfrm>
              <a:off x="3741453" y="2164317"/>
              <a:ext cx="69487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CuadroTexto 31"/>
            <p:cNvSpPr txBox="1"/>
            <p:nvPr/>
          </p:nvSpPr>
          <p:spPr>
            <a:xfrm>
              <a:off x="3646721" y="2201618"/>
              <a:ext cx="935420" cy="246221"/>
            </a:xfrm>
            <a:prstGeom prst="rect">
              <a:avLst/>
            </a:prstGeom>
            <a:noFill/>
          </p:spPr>
          <p:txBody>
            <a:bodyPr wrap="square" rtlCol="0">
              <a:spAutoFit/>
            </a:bodyPr>
            <a:lstStyle/>
            <a:p>
              <a:pPr algn="ctr"/>
              <a:r>
                <a:rPr lang="es-MX" sz="1000" dirty="0" smtClean="0"/>
                <a:t>realiza</a:t>
              </a:r>
            </a:p>
          </p:txBody>
        </p:sp>
        <p:cxnSp>
          <p:nvCxnSpPr>
            <p:cNvPr id="33" name="Conector recto de flecha 32"/>
            <p:cNvCxnSpPr/>
            <p:nvPr/>
          </p:nvCxnSpPr>
          <p:spPr>
            <a:xfrm flipH="1" flipV="1">
              <a:off x="2585637" y="2433987"/>
              <a:ext cx="994056" cy="157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CuadroTexto 33"/>
            <p:cNvSpPr txBox="1"/>
            <p:nvPr/>
          </p:nvSpPr>
          <p:spPr>
            <a:xfrm>
              <a:off x="2602924" y="2460303"/>
              <a:ext cx="935420" cy="246221"/>
            </a:xfrm>
            <a:prstGeom prst="rect">
              <a:avLst/>
            </a:prstGeom>
            <a:noFill/>
          </p:spPr>
          <p:txBody>
            <a:bodyPr wrap="square" rtlCol="0">
              <a:spAutoFit/>
            </a:bodyPr>
            <a:lstStyle/>
            <a:p>
              <a:pPr algn="ctr"/>
              <a:r>
                <a:rPr lang="es-MX" sz="1000" dirty="0" smtClean="0"/>
                <a:t>Elimina</a:t>
              </a:r>
              <a:endParaRPr lang="es-MX" sz="1000" dirty="0"/>
            </a:p>
          </p:txBody>
        </p:sp>
      </p:grpSp>
      <p:graphicFrame>
        <p:nvGraphicFramePr>
          <p:cNvPr id="43" name="Tabla 42"/>
          <p:cNvGraphicFramePr>
            <a:graphicFrameLocks noGrp="1"/>
          </p:cNvGraphicFramePr>
          <p:nvPr>
            <p:extLst>
              <p:ext uri="{D42A27DB-BD31-4B8C-83A1-F6EECF244321}">
                <p14:modId xmlns:p14="http://schemas.microsoft.com/office/powerpoint/2010/main" val="2031178498"/>
              </p:ext>
            </p:extLst>
          </p:nvPr>
        </p:nvGraphicFramePr>
        <p:xfrm>
          <a:off x="6141684" y="1716812"/>
          <a:ext cx="5500834" cy="4693920"/>
        </p:xfrm>
        <a:graphic>
          <a:graphicData uri="http://schemas.openxmlformats.org/drawingml/2006/table">
            <a:tbl>
              <a:tblPr firstRow="1" bandRow="1">
                <a:tableStyleId>{912C8C85-51F0-491E-9774-3900AFEF0FD7}</a:tableStyleId>
              </a:tblPr>
              <a:tblGrid>
                <a:gridCol w="1466715">
                  <a:extLst>
                    <a:ext uri="{9D8B030D-6E8A-4147-A177-3AD203B41FA5}">
                      <a16:colId xmlns:a16="http://schemas.microsoft.com/office/drawing/2014/main" val="20000"/>
                    </a:ext>
                  </a:extLst>
                </a:gridCol>
                <a:gridCol w="4034119">
                  <a:extLst>
                    <a:ext uri="{9D8B030D-6E8A-4147-A177-3AD203B41FA5}">
                      <a16:colId xmlns:a16="http://schemas.microsoft.com/office/drawing/2014/main" val="20001"/>
                    </a:ext>
                  </a:extLst>
                </a:gridCol>
              </a:tblGrid>
              <a:tr h="370840">
                <a:tc>
                  <a:txBody>
                    <a:bodyPr/>
                    <a:lstStyle/>
                    <a:p>
                      <a:r>
                        <a:rPr lang="es-MX" sz="2400" dirty="0" smtClean="0"/>
                        <a:t>Nombre:</a:t>
                      </a:r>
                      <a:endParaRPr lang="es-MX" sz="2400" dirty="0"/>
                    </a:p>
                  </a:txBody>
                  <a:tcPr/>
                </a:tc>
                <a:tc>
                  <a:txBody>
                    <a:bodyPr/>
                    <a:lstStyle/>
                    <a:p>
                      <a:r>
                        <a:rPr lang="es-MX" sz="2400" dirty="0" smtClean="0"/>
                        <a:t>Administrador </a:t>
                      </a:r>
                      <a:endParaRPr lang="es-MX" sz="2400" dirty="0"/>
                    </a:p>
                  </a:txBody>
                  <a:tcPr/>
                </a:tc>
                <a:extLst>
                  <a:ext uri="{0D108BD9-81ED-4DB2-BD59-A6C34878D82A}">
                    <a16:rowId xmlns:a16="http://schemas.microsoft.com/office/drawing/2014/main" val="10000"/>
                  </a:ext>
                </a:extLst>
              </a:tr>
              <a:tr h="370840">
                <a:tc>
                  <a:txBody>
                    <a:bodyPr/>
                    <a:lstStyle/>
                    <a:p>
                      <a:r>
                        <a:rPr lang="es-MX" sz="2400" dirty="0" smtClean="0"/>
                        <a:t>Atributos</a:t>
                      </a:r>
                    </a:p>
                    <a:p>
                      <a:r>
                        <a:rPr lang="es-MX" sz="2400" dirty="0" err="1" smtClean="0"/>
                        <a:t>Id_admin</a:t>
                      </a:r>
                      <a:endParaRPr lang="es-MX" sz="2400" dirty="0" smtClean="0"/>
                    </a:p>
                    <a:p>
                      <a:r>
                        <a:rPr lang="es-MX" sz="2400" dirty="0" err="1" smtClean="0"/>
                        <a:t>Nom_admin</a:t>
                      </a:r>
                      <a:endParaRPr lang="es-MX" sz="2400" dirty="0" smtClean="0"/>
                    </a:p>
                    <a:p>
                      <a:r>
                        <a:rPr lang="es-MX" sz="2400" dirty="0" err="1" smtClean="0"/>
                        <a:t>Pass_admin</a:t>
                      </a:r>
                      <a:endParaRPr lang="es-MX" sz="2400" dirty="0"/>
                    </a:p>
                  </a:txBody>
                  <a:tcPr/>
                </a:tc>
                <a:tc>
                  <a:txBody>
                    <a:bodyPr/>
                    <a:lstStyle/>
                    <a:p>
                      <a:r>
                        <a:rPr lang="es-MX" sz="2400" dirty="0" smtClean="0"/>
                        <a:t>Secuencia: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2400" dirty="0" smtClean="0"/>
                        <a:t>Un administrador accede a la base de datos de libros en donde registra un libro, a dicho libro se le puede hacer una modificación, además de que puede ser también eliminado y al ser eliminado, se</a:t>
                      </a:r>
                      <a:r>
                        <a:rPr lang="es-MX" sz="2400" baseline="0" dirty="0" smtClean="0"/>
                        <a:t> accede </a:t>
                      </a:r>
                      <a:r>
                        <a:rPr lang="es-MX" sz="2400" dirty="0" smtClean="0"/>
                        <a:t> de nuevo a la base de datos de libros para dar de baja al libro</a:t>
                      </a:r>
                    </a:p>
                    <a:p>
                      <a:endParaRPr lang="es-MX" sz="3200" dirty="0"/>
                    </a:p>
                  </a:txBody>
                  <a:tcPr/>
                </a:tc>
                <a:extLst>
                  <a:ext uri="{0D108BD9-81ED-4DB2-BD59-A6C34878D82A}">
                    <a16:rowId xmlns:a16="http://schemas.microsoft.com/office/drawing/2014/main" val="10001"/>
                  </a:ext>
                </a:extLst>
              </a:tr>
            </a:tbl>
          </a:graphicData>
        </a:graphic>
      </p:graphicFrame>
      <p:sp>
        <p:nvSpPr>
          <p:cNvPr id="2" name="CuadroTexto 1"/>
          <p:cNvSpPr txBox="1"/>
          <p:nvPr/>
        </p:nvSpPr>
        <p:spPr>
          <a:xfrm>
            <a:off x="6035040" y="943219"/>
            <a:ext cx="5550946" cy="379972"/>
          </a:xfrm>
          <a:prstGeom prst="rect">
            <a:avLst/>
          </a:prstGeom>
          <a:noFill/>
        </p:spPr>
        <p:txBody>
          <a:bodyPr wrap="square" rtlCol="0">
            <a:spAutoFit/>
          </a:bodyPr>
          <a:lstStyle/>
          <a:p>
            <a:r>
              <a:rPr lang="es-MX" dirty="0" smtClean="0"/>
              <a:t>Sistema de venta de libros</a:t>
            </a:r>
            <a:endParaRPr lang="es-MX" dirty="0"/>
          </a:p>
        </p:txBody>
      </p:sp>
    </p:spTree>
    <p:extLst>
      <p:ext uri="{BB962C8B-B14F-4D97-AF65-F5344CB8AC3E}">
        <p14:creationId xmlns:p14="http://schemas.microsoft.com/office/powerpoint/2010/main" val="3643860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71745" y="530836"/>
            <a:ext cx="11664949" cy="1495425"/>
          </a:xfrm>
          <a:prstGeom prst="rect">
            <a:avLst/>
          </a:prstGeom>
        </p:spPr>
        <p:txBody>
          <a:bodyPr/>
          <a:lstStyle/>
          <a:p>
            <a:pPr marL="457189" indent="-457189" defTabSz="1219170" fontAlgn="base">
              <a:spcBef>
                <a:spcPct val="0"/>
              </a:spcBef>
              <a:spcAft>
                <a:spcPct val="0"/>
              </a:spcAft>
              <a:buClr>
                <a:srgbClr val="D20000"/>
              </a:buClr>
              <a:buSzPct val="140000"/>
              <a:buFont typeface="Trebuchet MS" pitchFamily="34" charset="0"/>
              <a:buChar char="●"/>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p>
          <a:p>
            <a:pPr marL="457189" indent="-457189" defTabSz="1219170" fontAlgn="base">
              <a:spcBef>
                <a:spcPct val="0"/>
              </a:spcBef>
              <a:spcAft>
                <a:spcPct val="0"/>
              </a:spcAft>
              <a:buClr>
                <a:srgbClr val="D20000"/>
              </a:buClr>
              <a:buSzPct val="140000"/>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endParaRPr lang="fr-FR" sz="2667" b="1" kern="0" dirty="0">
              <a:solidFill>
                <a:srgbClr val="63B335"/>
              </a:solidFill>
              <a:effectLst>
                <a:outerShdw blurRad="38100" dist="38100" dir="2700000" algn="tl">
                  <a:srgbClr val="000000">
                    <a:alpha val="43137"/>
                  </a:srgbClr>
                </a:outerShdw>
              </a:effectLst>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effectLst>
                  <a:outerShdw blurRad="38100" dist="38100" dir="2700000" algn="tl">
                    <a:srgbClr val="000000">
                      <a:alpha val="43137"/>
                    </a:srgbClr>
                  </a:outerShdw>
                </a:effectLst>
              </a:rPr>
              <a:t>	</a:t>
            </a:r>
            <a:endParaRPr lang="fr-FR" sz="2667" kern="0" dirty="0">
              <a:solidFill>
                <a:srgbClr val="63B335"/>
              </a:solidFill>
            </a:endParaRPr>
          </a:p>
        </p:txBody>
      </p:sp>
      <p:grpSp>
        <p:nvGrpSpPr>
          <p:cNvPr id="44" name="Grupo 43"/>
          <p:cNvGrpSpPr/>
          <p:nvPr/>
        </p:nvGrpSpPr>
        <p:grpSpPr>
          <a:xfrm>
            <a:off x="427765" y="1167265"/>
            <a:ext cx="5564458" cy="4092223"/>
            <a:chOff x="802246" y="493988"/>
            <a:chExt cx="5564458" cy="4092223"/>
          </a:xfrm>
        </p:grpSpPr>
        <p:sp>
          <p:nvSpPr>
            <p:cNvPr id="45" name="CuadroTexto 44"/>
            <p:cNvSpPr txBox="1"/>
            <p:nvPr/>
          </p:nvSpPr>
          <p:spPr>
            <a:xfrm>
              <a:off x="5431284" y="986289"/>
              <a:ext cx="935420" cy="400110"/>
            </a:xfrm>
            <a:prstGeom prst="rect">
              <a:avLst/>
            </a:prstGeom>
            <a:noFill/>
          </p:spPr>
          <p:txBody>
            <a:bodyPr wrap="square" rtlCol="0">
              <a:spAutoFit/>
            </a:bodyPr>
            <a:lstStyle/>
            <a:p>
              <a:pPr algn="ctr"/>
              <a:r>
                <a:rPr lang="es-MX" sz="1000" dirty="0" smtClean="0"/>
                <a:t>Base de datos de libros</a:t>
              </a:r>
              <a:endParaRPr lang="es-MX" sz="1000" dirty="0"/>
            </a:p>
          </p:txBody>
        </p:sp>
        <p:grpSp>
          <p:nvGrpSpPr>
            <p:cNvPr id="46" name="Grupo 45"/>
            <p:cNvGrpSpPr/>
            <p:nvPr/>
          </p:nvGrpSpPr>
          <p:grpSpPr>
            <a:xfrm>
              <a:off x="802246" y="493988"/>
              <a:ext cx="5096748" cy="4092223"/>
              <a:chOff x="856594" y="416715"/>
              <a:chExt cx="5096748" cy="4092223"/>
            </a:xfrm>
          </p:grpSpPr>
          <p:pic>
            <p:nvPicPr>
              <p:cNvPr id="47" name="Imagen 46"/>
              <p:cNvPicPr>
                <a:picLocks noChangeAspect="1"/>
              </p:cNvPicPr>
              <p:nvPr/>
            </p:nvPicPr>
            <p:blipFill rotWithShape="1">
              <a:blip r:embed="rId3"/>
              <a:srcRect l="31106" t="32661" r="67125" b="62141"/>
              <a:stretch/>
            </p:blipFill>
            <p:spPr>
              <a:xfrm>
                <a:off x="1135301" y="416715"/>
                <a:ext cx="399023" cy="659668"/>
              </a:xfrm>
              <a:prstGeom prst="rect">
                <a:avLst/>
              </a:prstGeom>
            </p:spPr>
          </p:pic>
          <p:grpSp>
            <p:nvGrpSpPr>
              <p:cNvPr id="48" name="Grupo 47"/>
              <p:cNvGrpSpPr/>
              <p:nvPr/>
            </p:nvGrpSpPr>
            <p:grpSpPr>
              <a:xfrm>
                <a:off x="1277191" y="1309455"/>
                <a:ext cx="136635" cy="3199483"/>
                <a:chOff x="1571482" y="1298945"/>
                <a:chExt cx="136635" cy="3199483"/>
              </a:xfrm>
            </p:grpSpPr>
            <p:cxnSp>
              <p:nvCxnSpPr>
                <p:cNvPr id="77" name="Conector recto 76"/>
                <p:cNvCxnSpPr/>
                <p:nvPr/>
              </p:nvCxnSpPr>
              <p:spPr>
                <a:xfrm flipH="1">
                  <a:off x="1629104" y="1298945"/>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Rectángulo 77"/>
                <p:cNvSpPr/>
                <p:nvPr/>
              </p:nvSpPr>
              <p:spPr>
                <a:xfrm>
                  <a:off x="1571482" y="1492468"/>
                  <a:ext cx="136635" cy="1513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9" name="CuadroTexto 48"/>
              <p:cNvSpPr txBox="1"/>
              <p:nvPr/>
            </p:nvSpPr>
            <p:spPr>
              <a:xfrm>
                <a:off x="856594" y="987978"/>
                <a:ext cx="935420" cy="400110"/>
              </a:xfrm>
              <a:prstGeom prst="rect">
                <a:avLst/>
              </a:prstGeom>
              <a:noFill/>
            </p:spPr>
            <p:txBody>
              <a:bodyPr wrap="square" rtlCol="0">
                <a:spAutoFit/>
              </a:bodyPr>
              <a:lstStyle/>
              <a:p>
                <a:pPr algn="ctr"/>
                <a:r>
                  <a:rPr lang="es-MX" sz="1000" dirty="0" smtClean="0"/>
                  <a:t>Usuario registrado</a:t>
                </a:r>
                <a:endParaRPr lang="es-MX" sz="1000" dirty="0"/>
              </a:p>
            </p:txBody>
          </p:sp>
          <p:grpSp>
            <p:nvGrpSpPr>
              <p:cNvPr id="50" name="Grupo 49"/>
              <p:cNvGrpSpPr/>
              <p:nvPr/>
            </p:nvGrpSpPr>
            <p:grpSpPr>
              <a:xfrm>
                <a:off x="2438400" y="1309455"/>
                <a:ext cx="157656" cy="3199483"/>
                <a:chOff x="2438400" y="1298945"/>
                <a:chExt cx="157656" cy="3199483"/>
              </a:xfrm>
            </p:grpSpPr>
            <p:cxnSp>
              <p:nvCxnSpPr>
                <p:cNvPr id="75" name="Conector recto 74"/>
                <p:cNvCxnSpPr/>
                <p:nvPr/>
              </p:nvCxnSpPr>
              <p:spPr>
                <a:xfrm flipH="1">
                  <a:off x="2506717" y="1298945"/>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6" name="Rectángulo 75"/>
                <p:cNvSpPr/>
                <p:nvPr/>
              </p:nvSpPr>
              <p:spPr>
                <a:xfrm>
                  <a:off x="2438400" y="1702675"/>
                  <a:ext cx="157656" cy="1008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1" name="CuadroTexto 50"/>
              <p:cNvSpPr txBox="1"/>
              <p:nvPr/>
            </p:nvSpPr>
            <p:spPr>
              <a:xfrm>
                <a:off x="2049703" y="986289"/>
                <a:ext cx="935420" cy="246221"/>
              </a:xfrm>
              <a:prstGeom prst="rect">
                <a:avLst/>
              </a:prstGeom>
              <a:noFill/>
            </p:spPr>
            <p:txBody>
              <a:bodyPr wrap="square" rtlCol="0">
                <a:spAutoFit/>
              </a:bodyPr>
              <a:lstStyle/>
              <a:p>
                <a:pPr algn="ctr"/>
                <a:r>
                  <a:rPr lang="es-MX" sz="1000" dirty="0" smtClean="0"/>
                  <a:t>Pagina web</a:t>
                </a:r>
                <a:endParaRPr lang="es-MX" sz="1000" dirty="0"/>
              </a:p>
            </p:txBody>
          </p:sp>
          <p:cxnSp>
            <p:nvCxnSpPr>
              <p:cNvPr id="52" name="Conector recto de flecha 51"/>
              <p:cNvCxnSpPr>
                <a:endCxn id="76" idx="0"/>
              </p:cNvCxnSpPr>
              <p:nvPr/>
            </p:nvCxnSpPr>
            <p:spPr>
              <a:xfrm flipV="1">
                <a:off x="1413826" y="1713185"/>
                <a:ext cx="1103402" cy="9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CuadroTexto 52"/>
              <p:cNvSpPr txBox="1"/>
              <p:nvPr/>
            </p:nvSpPr>
            <p:spPr>
              <a:xfrm>
                <a:off x="1458403" y="1722902"/>
                <a:ext cx="935420" cy="246221"/>
              </a:xfrm>
              <a:prstGeom prst="rect">
                <a:avLst/>
              </a:prstGeom>
              <a:noFill/>
            </p:spPr>
            <p:txBody>
              <a:bodyPr wrap="square" rtlCol="0">
                <a:spAutoFit/>
              </a:bodyPr>
              <a:lstStyle/>
              <a:p>
                <a:pPr algn="ctr"/>
                <a:r>
                  <a:rPr lang="es-MX" sz="1000" dirty="0" smtClean="0"/>
                  <a:t>accede</a:t>
                </a:r>
                <a:endParaRPr lang="es-MX" sz="1000" dirty="0"/>
              </a:p>
            </p:txBody>
          </p:sp>
          <p:grpSp>
            <p:nvGrpSpPr>
              <p:cNvPr id="54" name="Grupo 53"/>
              <p:cNvGrpSpPr/>
              <p:nvPr/>
            </p:nvGrpSpPr>
            <p:grpSpPr>
              <a:xfrm>
                <a:off x="4895350" y="1309455"/>
                <a:ext cx="189463" cy="3199483"/>
                <a:chOff x="2317254" y="1236320"/>
                <a:chExt cx="189463" cy="3199483"/>
              </a:xfrm>
            </p:grpSpPr>
            <p:cxnSp>
              <p:nvCxnSpPr>
                <p:cNvPr id="73" name="Conector recto 72"/>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Rectángulo 73"/>
                <p:cNvSpPr/>
                <p:nvPr/>
              </p:nvSpPr>
              <p:spPr>
                <a:xfrm>
                  <a:off x="2317254" y="1860330"/>
                  <a:ext cx="189463" cy="620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5" name="CuadroTexto 54"/>
              <p:cNvSpPr txBox="1"/>
              <p:nvPr/>
            </p:nvSpPr>
            <p:spPr>
              <a:xfrm>
                <a:off x="4506560" y="1023979"/>
                <a:ext cx="935420" cy="246221"/>
              </a:xfrm>
              <a:prstGeom prst="rect">
                <a:avLst/>
              </a:prstGeom>
              <a:noFill/>
            </p:spPr>
            <p:txBody>
              <a:bodyPr wrap="square" rtlCol="0">
                <a:spAutoFit/>
              </a:bodyPr>
              <a:lstStyle/>
              <a:p>
                <a:pPr algn="ctr"/>
                <a:r>
                  <a:rPr lang="es-MX" sz="1000" dirty="0" smtClean="0"/>
                  <a:t>Libros</a:t>
                </a:r>
                <a:endParaRPr lang="es-MX" sz="1000" dirty="0"/>
              </a:p>
            </p:txBody>
          </p:sp>
          <p:cxnSp>
            <p:nvCxnSpPr>
              <p:cNvPr id="56" name="Conector recto de flecha 55"/>
              <p:cNvCxnSpPr/>
              <p:nvPr/>
            </p:nvCxnSpPr>
            <p:spPr>
              <a:xfrm flipV="1">
                <a:off x="2596056" y="1928606"/>
                <a:ext cx="1066476" cy="4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CuadroTexto 56"/>
              <p:cNvSpPr txBox="1"/>
              <p:nvPr/>
            </p:nvSpPr>
            <p:spPr>
              <a:xfrm>
                <a:off x="2598269" y="1928606"/>
                <a:ext cx="935420" cy="246221"/>
              </a:xfrm>
              <a:prstGeom prst="rect">
                <a:avLst/>
              </a:prstGeom>
              <a:noFill/>
            </p:spPr>
            <p:txBody>
              <a:bodyPr wrap="square" rtlCol="0">
                <a:spAutoFit/>
              </a:bodyPr>
              <a:lstStyle/>
              <a:p>
                <a:pPr algn="ctr"/>
                <a:r>
                  <a:rPr lang="es-MX" sz="1000" dirty="0" smtClean="0"/>
                  <a:t>registra</a:t>
                </a:r>
                <a:endParaRPr lang="es-MX" sz="1000" dirty="0"/>
              </a:p>
            </p:txBody>
          </p:sp>
          <p:grpSp>
            <p:nvGrpSpPr>
              <p:cNvPr id="58" name="Grupo 57"/>
              <p:cNvGrpSpPr/>
              <p:nvPr/>
            </p:nvGrpSpPr>
            <p:grpSpPr>
              <a:xfrm>
                <a:off x="5763879" y="1309455"/>
                <a:ext cx="189463" cy="3199483"/>
                <a:chOff x="2290746" y="1236320"/>
                <a:chExt cx="189463" cy="3199483"/>
              </a:xfrm>
            </p:grpSpPr>
            <p:cxnSp>
              <p:nvCxnSpPr>
                <p:cNvPr id="71" name="Conector recto 70"/>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2" name="Rectángulo 71"/>
                <p:cNvSpPr/>
                <p:nvPr/>
              </p:nvSpPr>
              <p:spPr>
                <a:xfrm>
                  <a:off x="2290746" y="1895988"/>
                  <a:ext cx="189463" cy="620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cxnSp>
            <p:nvCxnSpPr>
              <p:cNvPr id="59" name="Conector recto de flecha 58"/>
              <p:cNvCxnSpPr/>
              <p:nvPr/>
            </p:nvCxnSpPr>
            <p:spPr>
              <a:xfrm>
                <a:off x="5076606" y="2071186"/>
                <a:ext cx="69487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CuadroTexto 59"/>
              <p:cNvSpPr txBox="1"/>
              <p:nvPr/>
            </p:nvSpPr>
            <p:spPr>
              <a:xfrm>
                <a:off x="4931305" y="2066378"/>
                <a:ext cx="935420" cy="246221"/>
              </a:xfrm>
              <a:prstGeom prst="rect">
                <a:avLst/>
              </a:prstGeom>
              <a:noFill/>
            </p:spPr>
            <p:txBody>
              <a:bodyPr wrap="square" rtlCol="0">
                <a:spAutoFit/>
              </a:bodyPr>
              <a:lstStyle/>
              <a:p>
                <a:pPr algn="ctr"/>
                <a:r>
                  <a:rPr lang="es-MX" sz="1000" dirty="0" smtClean="0"/>
                  <a:t>inserta</a:t>
                </a:r>
              </a:p>
            </p:txBody>
          </p:sp>
          <p:cxnSp>
            <p:nvCxnSpPr>
              <p:cNvPr id="61" name="Conector recto de flecha 60"/>
              <p:cNvCxnSpPr/>
              <p:nvPr/>
            </p:nvCxnSpPr>
            <p:spPr>
              <a:xfrm flipH="1">
                <a:off x="5084813" y="2458349"/>
                <a:ext cx="6866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CuadroTexto 61"/>
              <p:cNvSpPr txBox="1"/>
              <p:nvPr/>
            </p:nvSpPr>
            <p:spPr>
              <a:xfrm>
                <a:off x="4957600" y="2503777"/>
                <a:ext cx="935420" cy="246221"/>
              </a:xfrm>
              <a:prstGeom prst="rect">
                <a:avLst/>
              </a:prstGeom>
              <a:noFill/>
            </p:spPr>
            <p:txBody>
              <a:bodyPr wrap="square" rtlCol="0">
                <a:spAutoFit/>
              </a:bodyPr>
              <a:lstStyle/>
              <a:p>
                <a:pPr algn="ctr"/>
                <a:r>
                  <a:rPr lang="es-MX" sz="1000" dirty="0" smtClean="0"/>
                  <a:t>elimina</a:t>
                </a:r>
              </a:p>
            </p:txBody>
          </p:sp>
          <p:grpSp>
            <p:nvGrpSpPr>
              <p:cNvPr id="65" name="Grupo 64"/>
              <p:cNvGrpSpPr/>
              <p:nvPr/>
            </p:nvGrpSpPr>
            <p:grpSpPr>
              <a:xfrm>
                <a:off x="3668740" y="1232510"/>
                <a:ext cx="189463" cy="3199483"/>
                <a:chOff x="2317254" y="1236320"/>
                <a:chExt cx="189463" cy="3199483"/>
              </a:xfrm>
            </p:grpSpPr>
            <p:cxnSp>
              <p:nvCxnSpPr>
                <p:cNvPr id="69" name="Conector recto 68"/>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0" name="Rectángulo 69"/>
                <p:cNvSpPr/>
                <p:nvPr/>
              </p:nvSpPr>
              <p:spPr>
                <a:xfrm>
                  <a:off x="2317254" y="1860330"/>
                  <a:ext cx="189463" cy="620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6" name="CuadroTexto 65"/>
              <p:cNvSpPr txBox="1"/>
              <p:nvPr/>
            </p:nvSpPr>
            <p:spPr>
              <a:xfrm>
                <a:off x="3304216" y="975209"/>
                <a:ext cx="935420" cy="246221"/>
              </a:xfrm>
              <a:prstGeom prst="rect">
                <a:avLst/>
              </a:prstGeom>
              <a:noFill/>
            </p:spPr>
            <p:txBody>
              <a:bodyPr wrap="square" rtlCol="0">
                <a:spAutoFit/>
              </a:bodyPr>
              <a:lstStyle/>
              <a:p>
                <a:pPr algn="ctr"/>
                <a:r>
                  <a:rPr lang="es-MX" sz="1000" dirty="0" smtClean="0"/>
                  <a:t>Valida usuario</a:t>
                </a:r>
                <a:endParaRPr lang="es-MX" sz="1000" dirty="0"/>
              </a:p>
            </p:txBody>
          </p:sp>
          <p:cxnSp>
            <p:nvCxnSpPr>
              <p:cNvPr id="67" name="Conector recto de flecha 66"/>
              <p:cNvCxnSpPr/>
              <p:nvPr/>
            </p:nvCxnSpPr>
            <p:spPr>
              <a:xfrm flipV="1">
                <a:off x="3842263" y="2013202"/>
                <a:ext cx="1066476" cy="4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CuadroTexto 67"/>
              <p:cNvSpPr txBox="1"/>
              <p:nvPr/>
            </p:nvSpPr>
            <p:spPr>
              <a:xfrm>
                <a:off x="3855588" y="2024826"/>
                <a:ext cx="935420" cy="246221"/>
              </a:xfrm>
              <a:prstGeom prst="rect">
                <a:avLst/>
              </a:prstGeom>
              <a:noFill/>
            </p:spPr>
            <p:txBody>
              <a:bodyPr wrap="square" rtlCol="0">
                <a:spAutoFit/>
              </a:bodyPr>
              <a:lstStyle/>
              <a:p>
                <a:pPr algn="ctr"/>
                <a:r>
                  <a:rPr lang="es-MX" sz="1000" dirty="0" smtClean="0"/>
                  <a:t>publica</a:t>
                </a:r>
                <a:endParaRPr lang="es-MX" sz="1000" dirty="0"/>
              </a:p>
            </p:txBody>
          </p:sp>
        </p:grpSp>
      </p:grpSp>
      <p:graphicFrame>
        <p:nvGraphicFramePr>
          <p:cNvPr id="79" name="Tabla 78"/>
          <p:cNvGraphicFramePr>
            <a:graphicFrameLocks noGrp="1"/>
          </p:cNvGraphicFramePr>
          <p:nvPr>
            <p:extLst>
              <p:ext uri="{D42A27DB-BD31-4B8C-83A1-F6EECF244321}">
                <p14:modId xmlns:p14="http://schemas.microsoft.com/office/powerpoint/2010/main" val="2850064388"/>
              </p:ext>
            </p:extLst>
          </p:nvPr>
        </p:nvGraphicFramePr>
        <p:xfrm>
          <a:off x="6572086" y="1856520"/>
          <a:ext cx="5500834" cy="4450080"/>
        </p:xfrm>
        <a:graphic>
          <a:graphicData uri="http://schemas.openxmlformats.org/drawingml/2006/table">
            <a:tbl>
              <a:tblPr firstRow="1" bandRow="1">
                <a:tableStyleId>{93296810-A885-4BE3-A3E7-6D5BEEA58F35}</a:tableStyleId>
              </a:tblPr>
              <a:tblGrid>
                <a:gridCol w="1466715">
                  <a:extLst>
                    <a:ext uri="{9D8B030D-6E8A-4147-A177-3AD203B41FA5}">
                      <a16:colId xmlns:a16="http://schemas.microsoft.com/office/drawing/2014/main" val="20000"/>
                    </a:ext>
                  </a:extLst>
                </a:gridCol>
                <a:gridCol w="4034119">
                  <a:extLst>
                    <a:ext uri="{9D8B030D-6E8A-4147-A177-3AD203B41FA5}">
                      <a16:colId xmlns:a16="http://schemas.microsoft.com/office/drawing/2014/main" val="20001"/>
                    </a:ext>
                  </a:extLst>
                </a:gridCol>
              </a:tblGrid>
              <a:tr h="440233">
                <a:tc>
                  <a:txBody>
                    <a:bodyPr/>
                    <a:lstStyle/>
                    <a:p>
                      <a:r>
                        <a:rPr lang="es-MX" sz="2800" dirty="0" smtClean="0"/>
                        <a:t>Nombre:</a:t>
                      </a:r>
                      <a:endParaRPr lang="es-MX" sz="2800" dirty="0"/>
                    </a:p>
                  </a:txBody>
                  <a:tcPr/>
                </a:tc>
                <a:tc>
                  <a:txBody>
                    <a:bodyPr/>
                    <a:lstStyle/>
                    <a:p>
                      <a:r>
                        <a:rPr lang="es-MX" sz="2800" dirty="0" smtClean="0"/>
                        <a:t>Usuario</a:t>
                      </a:r>
                      <a:r>
                        <a:rPr lang="es-MX" sz="2800" baseline="0" dirty="0" smtClean="0"/>
                        <a:t> registrado</a:t>
                      </a:r>
                      <a:endParaRPr lang="es-MX" sz="2800" dirty="0"/>
                    </a:p>
                  </a:txBody>
                  <a:tcPr/>
                </a:tc>
                <a:extLst>
                  <a:ext uri="{0D108BD9-81ED-4DB2-BD59-A6C34878D82A}">
                    <a16:rowId xmlns:a16="http://schemas.microsoft.com/office/drawing/2014/main" val="10000"/>
                  </a:ext>
                </a:extLst>
              </a:tr>
              <a:tr h="370840">
                <a:tc>
                  <a:txBody>
                    <a:bodyPr/>
                    <a:lstStyle/>
                    <a:p>
                      <a:r>
                        <a:rPr lang="es-MX" sz="2000" dirty="0" smtClean="0"/>
                        <a:t>Atributos</a:t>
                      </a:r>
                    </a:p>
                    <a:p>
                      <a:r>
                        <a:rPr lang="es-MX" sz="2000" dirty="0" err="1" smtClean="0"/>
                        <a:t>Id_usu</a:t>
                      </a:r>
                      <a:endParaRPr lang="es-MX" sz="2000" dirty="0" smtClean="0"/>
                    </a:p>
                    <a:p>
                      <a:r>
                        <a:rPr lang="es-MX" sz="2000" dirty="0" err="1" smtClean="0"/>
                        <a:t>nombre_usu</a:t>
                      </a:r>
                      <a:endParaRPr lang="es-MX" sz="2000" dirty="0" smtClean="0"/>
                    </a:p>
                    <a:p>
                      <a:r>
                        <a:rPr lang="es-MX" sz="2000" dirty="0" err="1" smtClean="0"/>
                        <a:t>Fec_nac</a:t>
                      </a:r>
                      <a:endParaRPr lang="es-MX" sz="2000" dirty="0" smtClean="0"/>
                    </a:p>
                    <a:p>
                      <a:r>
                        <a:rPr lang="es-MX" sz="2000" dirty="0" err="1" smtClean="0"/>
                        <a:t>Correo_usu</a:t>
                      </a:r>
                      <a:endParaRPr lang="es-MX" sz="2000" dirty="0" smtClean="0"/>
                    </a:p>
                    <a:p>
                      <a:r>
                        <a:rPr lang="es-MX" sz="2000" dirty="0" err="1" smtClean="0"/>
                        <a:t>Password_usu</a:t>
                      </a:r>
                      <a:endParaRPr lang="es-MX" sz="2000" dirty="0" smtClean="0"/>
                    </a:p>
                    <a:p>
                      <a:r>
                        <a:rPr lang="es-MX" sz="2000" dirty="0" err="1" smtClean="0"/>
                        <a:t>Tel_usu</a:t>
                      </a:r>
                      <a:endParaRPr lang="es-MX" sz="2000" dirty="0" smtClean="0"/>
                    </a:p>
                    <a:p>
                      <a:r>
                        <a:rPr lang="es-MX" sz="2000" dirty="0" smtClean="0"/>
                        <a:t>tipo</a:t>
                      </a:r>
                      <a:endParaRPr lang="es-MX" sz="2000" dirty="0"/>
                    </a:p>
                  </a:txBody>
                  <a:tcPr/>
                </a:tc>
                <a:tc>
                  <a:txBody>
                    <a:bodyPr/>
                    <a:lstStyle/>
                    <a:p>
                      <a:r>
                        <a:rPr lang="es-MX" sz="2400" dirty="0" smtClean="0"/>
                        <a:t>Secuencia:</a:t>
                      </a:r>
                    </a:p>
                    <a:p>
                      <a:r>
                        <a:rPr lang="es-MX" sz="2400" dirty="0" smtClean="0"/>
                        <a:t>Un usuario registrado accede a la pagina web en donde se valida si esta registrado para poder publicar o eliminar un libro los cuales se guardan o se eliminan de la base de datos de los libros</a:t>
                      </a:r>
                    </a:p>
                    <a:p>
                      <a:endParaRPr lang="es-MX" sz="3200" dirty="0"/>
                    </a:p>
                  </a:txBody>
                  <a:tcPr/>
                </a:tc>
                <a:extLst>
                  <a:ext uri="{0D108BD9-81ED-4DB2-BD59-A6C34878D82A}">
                    <a16:rowId xmlns:a16="http://schemas.microsoft.com/office/drawing/2014/main" val="10001"/>
                  </a:ext>
                </a:extLst>
              </a:tr>
            </a:tbl>
          </a:graphicData>
        </a:graphic>
      </p:graphicFrame>
      <p:sp>
        <p:nvSpPr>
          <p:cNvPr id="80" name="CuadroTexto 79"/>
          <p:cNvSpPr txBox="1"/>
          <p:nvPr/>
        </p:nvSpPr>
        <p:spPr>
          <a:xfrm>
            <a:off x="6035040" y="943219"/>
            <a:ext cx="5550946" cy="379972"/>
          </a:xfrm>
          <a:prstGeom prst="rect">
            <a:avLst/>
          </a:prstGeom>
          <a:noFill/>
        </p:spPr>
        <p:txBody>
          <a:bodyPr wrap="square" rtlCol="0">
            <a:spAutoFit/>
          </a:bodyPr>
          <a:lstStyle/>
          <a:p>
            <a:r>
              <a:rPr lang="es-MX" dirty="0" smtClean="0"/>
              <a:t>Sistema de venta de libros</a:t>
            </a:r>
            <a:endParaRPr lang="es-MX" dirty="0"/>
          </a:p>
        </p:txBody>
      </p:sp>
      <p:sp>
        <p:nvSpPr>
          <p:cNvPr id="41" name="Título 1"/>
          <p:cNvSpPr txBox="1">
            <a:spLocks/>
          </p:cNvSpPr>
          <p:nvPr/>
        </p:nvSpPr>
        <p:spPr>
          <a:xfrm>
            <a:off x="4191666" y="34788"/>
            <a:ext cx="8000334" cy="94321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smtClean="0"/>
              <a:t>EJEMPLO DEL DIAGRAMA DE SECUENCIA</a:t>
            </a:r>
            <a:endParaRPr lang="es-MX" b="1" dirty="0"/>
          </a:p>
        </p:txBody>
      </p:sp>
    </p:spTree>
    <p:extLst>
      <p:ext uri="{BB962C8B-B14F-4D97-AF65-F5344CB8AC3E}">
        <p14:creationId xmlns:p14="http://schemas.microsoft.com/office/powerpoint/2010/main" val="3243402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71745" y="530836"/>
            <a:ext cx="11664949" cy="1495425"/>
          </a:xfrm>
          <a:prstGeom prst="rect">
            <a:avLst/>
          </a:prstGeom>
        </p:spPr>
        <p:txBody>
          <a:bodyPr/>
          <a:lstStyle/>
          <a:p>
            <a:pPr marL="457189" indent="-457189" defTabSz="1219170" fontAlgn="base">
              <a:spcBef>
                <a:spcPct val="0"/>
              </a:spcBef>
              <a:spcAft>
                <a:spcPct val="0"/>
              </a:spcAft>
              <a:buClr>
                <a:srgbClr val="D20000"/>
              </a:buClr>
              <a:buSzPct val="140000"/>
              <a:buFont typeface="Trebuchet MS" pitchFamily="34" charset="0"/>
              <a:buChar char="●"/>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p>
          <a:p>
            <a:pPr marL="457189" indent="-457189" defTabSz="1219170" fontAlgn="base">
              <a:spcBef>
                <a:spcPct val="0"/>
              </a:spcBef>
              <a:spcAft>
                <a:spcPct val="0"/>
              </a:spcAft>
              <a:buClr>
                <a:srgbClr val="D20000"/>
              </a:buClr>
              <a:buSzPct val="140000"/>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endParaRPr lang="fr-FR" sz="2667" b="1" kern="0" dirty="0">
              <a:solidFill>
                <a:srgbClr val="63B335"/>
              </a:solidFill>
              <a:effectLst>
                <a:outerShdw blurRad="38100" dist="38100" dir="2700000" algn="tl">
                  <a:srgbClr val="000000">
                    <a:alpha val="43137"/>
                  </a:srgbClr>
                </a:outerShdw>
              </a:effectLst>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effectLst>
                  <a:outerShdw blurRad="38100" dist="38100" dir="2700000" algn="tl">
                    <a:srgbClr val="000000">
                      <a:alpha val="43137"/>
                    </a:srgbClr>
                  </a:outerShdw>
                </a:effectLst>
              </a:rPr>
              <a:t>	</a:t>
            </a:r>
            <a:endParaRPr lang="fr-FR" sz="2667" kern="0" dirty="0">
              <a:solidFill>
                <a:srgbClr val="63B335"/>
              </a:solidFill>
            </a:endParaRPr>
          </a:p>
        </p:txBody>
      </p:sp>
      <p:grpSp>
        <p:nvGrpSpPr>
          <p:cNvPr id="44" name="Grupo 43"/>
          <p:cNvGrpSpPr/>
          <p:nvPr/>
        </p:nvGrpSpPr>
        <p:grpSpPr>
          <a:xfrm>
            <a:off x="490234" y="1474055"/>
            <a:ext cx="4893623" cy="4092223"/>
            <a:chOff x="1240405" y="668963"/>
            <a:chExt cx="4893623" cy="4092223"/>
          </a:xfrm>
        </p:grpSpPr>
        <p:pic>
          <p:nvPicPr>
            <p:cNvPr id="45" name="Imagen 44"/>
            <p:cNvPicPr>
              <a:picLocks noChangeAspect="1"/>
            </p:cNvPicPr>
            <p:nvPr/>
          </p:nvPicPr>
          <p:blipFill rotWithShape="1">
            <a:blip r:embed="rId3"/>
            <a:srcRect l="31106" t="32661" r="67125" b="62141"/>
            <a:stretch/>
          </p:blipFill>
          <p:spPr>
            <a:xfrm>
              <a:off x="1240405" y="668963"/>
              <a:ext cx="399023" cy="659668"/>
            </a:xfrm>
            <a:prstGeom prst="rect">
              <a:avLst/>
            </a:prstGeom>
          </p:spPr>
        </p:pic>
        <p:grpSp>
          <p:nvGrpSpPr>
            <p:cNvPr id="46" name="Grupo 45"/>
            <p:cNvGrpSpPr/>
            <p:nvPr/>
          </p:nvGrpSpPr>
          <p:grpSpPr>
            <a:xfrm>
              <a:off x="1382295" y="1561703"/>
              <a:ext cx="136635" cy="3199483"/>
              <a:chOff x="1571482" y="1298945"/>
              <a:chExt cx="136635" cy="3199483"/>
            </a:xfrm>
          </p:grpSpPr>
          <p:cxnSp>
            <p:nvCxnSpPr>
              <p:cNvPr id="73" name="Conector recto 72"/>
              <p:cNvCxnSpPr/>
              <p:nvPr/>
            </p:nvCxnSpPr>
            <p:spPr>
              <a:xfrm flipH="1">
                <a:off x="1629104" y="1298945"/>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Rectángulo 73"/>
              <p:cNvSpPr/>
              <p:nvPr/>
            </p:nvSpPr>
            <p:spPr>
              <a:xfrm>
                <a:off x="1571482" y="1492468"/>
                <a:ext cx="136635" cy="1513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47" name="Grupo 46"/>
            <p:cNvGrpSpPr/>
            <p:nvPr/>
          </p:nvGrpSpPr>
          <p:grpSpPr>
            <a:xfrm>
              <a:off x="2543504" y="1561703"/>
              <a:ext cx="157656" cy="3199483"/>
              <a:chOff x="2438400" y="1298945"/>
              <a:chExt cx="157656" cy="3199483"/>
            </a:xfrm>
          </p:grpSpPr>
          <p:cxnSp>
            <p:nvCxnSpPr>
              <p:cNvPr id="71" name="Conector recto 70"/>
              <p:cNvCxnSpPr/>
              <p:nvPr/>
            </p:nvCxnSpPr>
            <p:spPr>
              <a:xfrm flipH="1">
                <a:off x="2506717" y="1298945"/>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2" name="Rectángulo 71"/>
              <p:cNvSpPr/>
              <p:nvPr/>
            </p:nvSpPr>
            <p:spPr>
              <a:xfrm>
                <a:off x="2438400" y="1702675"/>
                <a:ext cx="157656" cy="1008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8" name="CuadroTexto 47"/>
            <p:cNvSpPr txBox="1"/>
            <p:nvPr/>
          </p:nvSpPr>
          <p:spPr>
            <a:xfrm>
              <a:off x="2154807" y="1238537"/>
              <a:ext cx="935420" cy="246221"/>
            </a:xfrm>
            <a:prstGeom prst="rect">
              <a:avLst/>
            </a:prstGeom>
            <a:noFill/>
          </p:spPr>
          <p:txBody>
            <a:bodyPr wrap="square" rtlCol="0">
              <a:spAutoFit/>
            </a:bodyPr>
            <a:lstStyle/>
            <a:p>
              <a:pPr algn="ctr"/>
              <a:r>
                <a:rPr lang="es-MX" sz="1000" dirty="0" smtClean="0"/>
                <a:t>Pagina web</a:t>
              </a:r>
              <a:endParaRPr lang="es-MX" sz="1000" dirty="0"/>
            </a:p>
          </p:txBody>
        </p:sp>
        <p:cxnSp>
          <p:nvCxnSpPr>
            <p:cNvPr id="49" name="Conector recto de flecha 48"/>
            <p:cNvCxnSpPr>
              <a:endCxn id="72" idx="0"/>
            </p:cNvCxnSpPr>
            <p:nvPr/>
          </p:nvCxnSpPr>
          <p:spPr>
            <a:xfrm flipV="1">
              <a:off x="1518930" y="1965433"/>
              <a:ext cx="1103402" cy="9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CuadroTexto 49"/>
            <p:cNvSpPr txBox="1"/>
            <p:nvPr/>
          </p:nvSpPr>
          <p:spPr>
            <a:xfrm>
              <a:off x="1563507" y="1975150"/>
              <a:ext cx="935420" cy="246221"/>
            </a:xfrm>
            <a:prstGeom prst="rect">
              <a:avLst/>
            </a:prstGeom>
            <a:noFill/>
          </p:spPr>
          <p:txBody>
            <a:bodyPr wrap="square" rtlCol="0">
              <a:spAutoFit/>
            </a:bodyPr>
            <a:lstStyle/>
            <a:p>
              <a:pPr algn="ctr"/>
              <a:r>
                <a:rPr lang="es-MX" sz="1000" dirty="0" smtClean="0"/>
                <a:t>accede</a:t>
              </a:r>
              <a:endParaRPr lang="es-MX" sz="1000" dirty="0"/>
            </a:p>
          </p:txBody>
        </p:sp>
        <p:grpSp>
          <p:nvGrpSpPr>
            <p:cNvPr id="51" name="Grupo 50"/>
            <p:cNvGrpSpPr/>
            <p:nvPr/>
          </p:nvGrpSpPr>
          <p:grpSpPr>
            <a:xfrm>
              <a:off x="3672905" y="1561703"/>
              <a:ext cx="189463" cy="3199483"/>
              <a:chOff x="2317254" y="1236320"/>
              <a:chExt cx="189463" cy="3199483"/>
            </a:xfrm>
          </p:grpSpPr>
          <p:cxnSp>
            <p:nvCxnSpPr>
              <p:cNvPr id="69" name="Conector recto 68"/>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0" name="Rectángulo 69"/>
              <p:cNvSpPr/>
              <p:nvPr/>
            </p:nvSpPr>
            <p:spPr>
              <a:xfrm>
                <a:off x="2317254" y="1860330"/>
                <a:ext cx="189463" cy="620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2" name="CuadroTexto 51"/>
            <p:cNvSpPr txBox="1"/>
            <p:nvPr/>
          </p:nvSpPr>
          <p:spPr>
            <a:xfrm>
              <a:off x="3247698" y="1315481"/>
              <a:ext cx="935420" cy="246221"/>
            </a:xfrm>
            <a:prstGeom prst="rect">
              <a:avLst/>
            </a:prstGeom>
            <a:noFill/>
          </p:spPr>
          <p:txBody>
            <a:bodyPr wrap="square" rtlCol="0">
              <a:spAutoFit/>
            </a:bodyPr>
            <a:lstStyle/>
            <a:p>
              <a:pPr algn="ctr"/>
              <a:r>
                <a:rPr lang="es-MX" sz="1000" dirty="0" smtClean="0"/>
                <a:t>blog</a:t>
              </a:r>
              <a:endParaRPr lang="es-MX" sz="1000" dirty="0"/>
            </a:p>
          </p:txBody>
        </p:sp>
        <p:cxnSp>
          <p:nvCxnSpPr>
            <p:cNvPr id="53" name="Conector recto de flecha 52"/>
            <p:cNvCxnSpPr/>
            <p:nvPr/>
          </p:nvCxnSpPr>
          <p:spPr>
            <a:xfrm flipV="1">
              <a:off x="2701160" y="2180854"/>
              <a:ext cx="1066476" cy="4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CuadroTexto 53"/>
            <p:cNvSpPr txBox="1"/>
            <p:nvPr/>
          </p:nvSpPr>
          <p:spPr>
            <a:xfrm>
              <a:off x="2703373" y="2180854"/>
              <a:ext cx="935420" cy="246221"/>
            </a:xfrm>
            <a:prstGeom prst="rect">
              <a:avLst/>
            </a:prstGeom>
            <a:noFill/>
          </p:spPr>
          <p:txBody>
            <a:bodyPr wrap="square" rtlCol="0">
              <a:spAutoFit/>
            </a:bodyPr>
            <a:lstStyle/>
            <a:p>
              <a:pPr algn="ctr"/>
              <a:r>
                <a:rPr lang="es-MX" sz="1000" dirty="0" smtClean="0"/>
                <a:t>publica</a:t>
              </a:r>
              <a:endParaRPr lang="es-MX" sz="1000" dirty="0"/>
            </a:p>
          </p:txBody>
        </p:sp>
        <p:grpSp>
          <p:nvGrpSpPr>
            <p:cNvPr id="55" name="Grupo 54"/>
            <p:cNvGrpSpPr/>
            <p:nvPr/>
          </p:nvGrpSpPr>
          <p:grpSpPr>
            <a:xfrm>
              <a:off x="4541434" y="1561703"/>
              <a:ext cx="189463" cy="3199483"/>
              <a:chOff x="2290746" y="1236320"/>
              <a:chExt cx="189463" cy="3199483"/>
            </a:xfrm>
          </p:grpSpPr>
          <p:cxnSp>
            <p:nvCxnSpPr>
              <p:cNvPr id="67" name="Conector recto 66"/>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Rectángulo 67"/>
              <p:cNvSpPr/>
              <p:nvPr/>
            </p:nvSpPr>
            <p:spPr>
              <a:xfrm>
                <a:off x="2290746" y="1895988"/>
                <a:ext cx="189463" cy="620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6" name="CuadroTexto 55"/>
            <p:cNvSpPr txBox="1"/>
            <p:nvPr/>
          </p:nvSpPr>
          <p:spPr>
            <a:xfrm>
              <a:off x="4208839" y="1238537"/>
              <a:ext cx="935420" cy="400110"/>
            </a:xfrm>
            <a:prstGeom prst="rect">
              <a:avLst/>
            </a:prstGeom>
            <a:noFill/>
          </p:spPr>
          <p:txBody>
            <a:bodyPr wrap="square" rtlCol="0">
              <a:spAutoFit/>
            </a:bodyPr>
            <a:lstStyle/>
            <a:p>
              <a:pPr algn="ctr"/>
              <a:r>
                <a:rPr lang="es-MX" sz="1000" dirty="0" smtClean="0"/>
                <a:t>Base de datos de usuarios</a:t>
              </a:r>
              <a:endParaRPr lang="es-MX" sz="1000" dirty="0"/>
            </a:p>
          </p:txBody>
        </p:sp>
        <p:cxnSp>
          <p:nvCxnSpPr>
            <p:cNvPr id="57" name="Conector recto de flecha 56"/>
            <p:cNvCxnSpPr/>
            <p:nvPr/>
          </p:nvCxnSpPr>
          <p:spPr>
            <a:xfrm>
              <a:off x="3854161" y="2323434"/>
              <a:ext cx="69487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CuadroTexto 57"/>
            <p:cNvSpPr txBox="1"/>
            <p:nvPr/>
          </p:nvSpPr>
          <p:spPr>
            <a:xfrm>
              <a:off x="3708860" y="2318626"/>
              <a:ext cx="935420" cy="246221"/>
            </a:xfrm>
            <a:prstGeom prst="rect">
              <a:avLst/>
            </a:prstGeom>
            <a:noFill/>
          </p:spPr>
          <p:txBody>
            <a:bodyPr wrap="square" rtlCol="0">
              <a:spAutoFit/>
            </a:bodyPr>
            <a:lstStyle/>
            <a:p>
              <a:pPr algn="ctr"/>
              <a:r>
                <a:rPr lang="es-MX" sz="1000" dirty="0" smtClean="0"/>
                <a:t>inserta</a:t>
              </a:r>
            </a:p>
          </p:txBody>
        </p:sp>
        <p:grpSp>
          <p:nvGrpSpPr>
            <p:cNvPr id="59" name="Grupo 58"/>
            <p:cNvGrpSpPr/>
            <p:nvPr/>
          </p:nvGrpSpPr>
          <p:grpSpPr>
            <a:xfrm>
              <a:off x="5571586" y="1561703"/>
              <a:ext cx="191306" cy="3199483"/>
              <a:chOff x="2290746" y="1236320"/>
              <a:chExt cx="191306" cy="3199483"/>
            </a:xfrm>
          </p:grpSpPr>
          <p:cxnSp>
            <p:nvCxnSpPr>
              <p:cNvPr id="65" name="Conector recto 64"/>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6" name="Rectángulo 65"/>
              <p:cNvSpPr/>
              <p:nvPr/>
            </p:nvSpPr>
            <p:spPr>
              <a:xfrm>
                <a:off x="2290746" y="1965400"/>
                <a:ext cx="191306" cy="5154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cxnSp>
          <p:nvCxnSpPr>
            <p:cNvPr id="60" name="Conector recto de flecha 59"/>
            <p:cNvCxnSpPr/>
            <p:nvPr/>
          </p:nvCxnSpPr>
          <p:spPr>
            <a:xfrm flipV="1">
              <a:off x="4717886" y="2338316"/>
              <a:ext cx="839650" cy="14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CuadroTexto 60"/>
            <p:cNvSpPr txBox="1"/>
            <p:nvPr/>
          </p:nvSpPr>
          <p:spPr>
            <a:xfrm>
              <a:off x="5198608" y="1312824"/>
              <a:ext cx="935420" cy="246221"/>
            </a:xfrm>
            <a:prstGeom prst="rect">
              <a:avLst/>
            </a:prstGeom>
            <a:noFill/>
          </p:spPr>
          <p:txBody>
            <a:bodyPr wrap="square" rtlCol="0">
              <a:spAutoFit/>
            </a:bodyPr>
            <a:lstStyle/>
            <a:p>
              <a:pPr algn="ctr"/>
              <a:r>
                <a:rPr lang="es-MX" sz="1000" dirty="0" smtClean="0"/>
                <a:t>novedades</a:t>
              </a:r>
              <a:endParaRPr lang="es-MX" sz="1000" dirty="0"/>
            </a:p>
          </p:txBody>
        </p:sp>
        <p:sp>
          <p:nvSpPr>
            <p:cNvPr id="62" name="CuadroTexto 61"/>
            <p:cNvSpPr txBox="1"/>
            <p:nvPr/>
          </p:nvSpPr>
          <p:spPr>
            <a:xfrm>
              <a:off x="4658330" y="2369888"/>
              <a:ext cx="935420" cy="246221"/>
            </a:xfrm>
            <a:prstGeom prst="rect">
              <a:avLst/>
            </a:prstGeom>
            <a:noFill/>
          </p:spPr>
          <p:txBody>
            <a:bodyPr wrap="square" rtlCol="0">
              <a:spAutoFit/>
            </a:bodyPr>
            <a:lstStyle/>
            <a:p>
              <a:pPr algn="ctr"/>
              <a:r>
                <a:rPr lang="es-MX" sz="1000" dirty="0" smtClean="0"/>
                <a:t>ver</a:t>
              </a:r>
            </a:p>
          </p:txBody>
        </p:sp>
      </p:grpSp>
      <p:graphicFrame>
        <p:nvGraphicFramePr>
          <p:cNvPr id="75" name="Tabla 74"/>
          <p:cNvGraphicFramePr>
            <a:graphicFrameLocks noGrp="1"/>
          </p:cNvGraphicFramePr>
          <p:nvPr>
            <p:extLst>
              <p:ext uri="{D42A27DB-BD31-4B8C-83A1-F6EECF244321}">
                <p14:modId xmlns:p14="http://schemas.microsoft.com/office/powerpoint/2010/main" val="3679071990"/>
              </p:ext>
            </p:extLst>
          </p:nvPr>
        </p:nvGraphicFramePr>
        <p:xfrm>
          <a:off x="6032177" y="1803889"/>
          <a:ext cx="5888295" cy="4572000"/>
        </p:xfrm>
        <a:graphic>
          <a:graphicData uri="http://schemas.openxmlformats.org/drawingml/2006/table">
            <a:tbl>
              <a:tblPr firstRow="1" bandRow="1">
                <a:tableStyleId>{93296810-A885-4BE3-A3E7-6D5BEEA58F35}</a:tableStyleId>
              </a:tblPr>
              <a:tblGrid>
                <a:gridCol w="1570026">
                  <a:extLst>
                    <a:ext uri="{9D8B030D-6E8A-4147-A177-3AD203B41FA5}">
                      <a16:colId xmlns:a16="http://schemas.microsoft.com/office/drawing/2014/main" val="20000"/>
                    </a:ext>
                  </a:extLst>
                </a:gridCol>
                <a:gridCol w="4318269">
                  <a:extLst>
                    <a:ext uri="{9D8B030D-6E8A-4147-A177-3AD203B41FA5}">
                      <a16:colId xmlns:a16="http://schemas.microsoft.com/office/drawing/2014/main" val="20001"/>
                    </a:ext>
                  </a:extLst>
                </a:gridCol>
              </a:tblGrid>
              <a:tr h="440233">
                <a:tc>
                  <a:txBody>
                    <a:bodyPr/>
                    <a:lstStyle/>
                    <a:p>
                      <a:r>
                        <a:rPr lang="es-MX" sz="3200" dirty="0" smtClean="0"/>
                        <a:t>Nombre:</a:t>
                      </a:r>
                      <a:endParaRPr lang="es-MX" sz="3200" dirty="0"/>
                    </a:p>
                  </a:txBody>
                  <a:tcPr/>
                </a:tc>
                <a:tc>
                  <a:txBody>
                    <a:bodyPr/>
                    <a:lstStyle/>
                    <a:p>
                      <a:r>
                        <a:rPr lang="es-MX" sz="3200" dirty="0" smtClean="0"/>
                        <a:t>Usuario</a:t>
                      </a:r>
                      <a:r>
                        <a:rPr lang="es-MX" sz="3200" baseline="0" dirty="0" smtClean="0"/>
                        <a:t> registrado</a:t>
                      </a:r>
                      <a:endParaRPr lang="es-MX" sz="3200" dirty="0"/>
                    </a:p>
                  </a:txBody>
                  <a:tcPr/>
                </a:tc>
                <a:extLst>
                  <a:ext uri="{0D108BD9-81ED-4DB2-BD59-A6C34878D82A}">
                    <a16:rowId xmlns:a16="http://schemas.microsoft.com/office/drawing/2014/main" val="10000"/>
                  </a:ext>
                </a:extLst>
              </a:tr>
              <a:tr h="370840">
                <a:tc>
                  <a:txBody>
                    <a:bodyPr/>
                    <a:lstStyle/>
                    <a:p>
                      <a:r>
                        <a:rPr lang="es-MX" sz="2000" dirty="0" smtClean="0"/>
                        <a:t>Atributos</a:t>
                      </a:r>
                    </a:p>
                    <a:p>
                      <a:r>
                        <a:rPr lang="es-MX" sz="2000" dirty="0" err="1" smtClean="0"/>
                        <a:t>Id_usu</a:t>
                      </a:r>
                      <a:endParaRPr lang="es-MX" sz="2000" dirty="0" smtClean="0"/>
                    </a:p>
                    <a:p>
                      <a:r>
                        <a:rPr lang="es-MX" sz="2000" dirty="0" err="1" smtClean="0"/>
                        <a:t>nombre_usu</a:t>
                      </a:r>
                      <a:endParaRPr lang="es-MX" sz="2000" dirty="0" smtClean="0"/>
                    </a:p>
                    <a:p>
                      <a:r>
                        <a:rPr lang="es-MX" sz="2000" dirty="0" err="1" smtClean="0"/>
                        <a:t>Fec_nac</a:t>
                      </a:r>
                      <a:endParaRPr lang="es-MX" sz="2000" dirty="0" smtClean="0"/>
                    </a:p>
                    <a:p>
                      <a:r>
                        <a:rPr lang="es-MX" sz="2000" dirty="0" err="1" smtClean="0"/>
                        <a:t>Correo_usu</a:t>
                      </a:r>
                      <a:endParaRPr lang="es-MX" sz="2000" dirty="0" smtClean="0"/>
                    </a:p>
                    <a:p>
                      <a:r>
                        <a:rPr lang="es-MX" sz="2000" dirty="0" err="1" smtClean="0"/>
                        <a:t>Password_usu</a:t>
                      </a:r>
                      <a:endParaRPr lang="es-MX" sz="2000" dirty="0" smtClean="0"/>
                    </a:p>
                    <a:p>
                      <a:r>
                        <a:rPr lang="es-MX" sz="2000" dirty="0" err="1" smtClean="0"/>
                        <a:t>Tel_usu</a:t>
                      </a:r>
                      <a:endParaRPr lang="es-MX" sz="2000" dirty="0" smtClean="0"/>
                    </a:p>
                    <a:p>
                      <a:r>
                        <a:rPr lang="es-MX" sz="2000" dirty="0" smtClean="0"/>
                        <a:t>tipo</a:t>
                      </a:r>
                      <a:endParaRPr lang="es-MX" sz="2000" dirty="0"/>
                    </a:p>
                  </a:txBody>
                  <a:tcPr/>
                </a:tc>
                <a:tc>
                  <a:txBody>
                    <a:bodyPr/>
                    <a:lstStyle/>
                    <a:p>
                      <a:r>
                        <a:rPr lang="es-MX" sz="2400" dirty="0" smtClean="0"/>
                        <a:t>Secuencia:</a:t>
                      </a:r>
                    </a:p>
                    <a:p>
                      <a:r>
                        <a:rPr lang="es-MX" sz="2400" dirty="0" smtClean="0"/>
                        <a:t>Un usuario registrado accede a la pagina web, en donde puede publicar en su blog y las publicaciones se insertan en la base de datos de usuarios, y las publicaciones el usuario las puede ver como novedades</a:t>
                      </a:r>
                    </a:p>
                    <a:p>
                      <a:endParaRPr lang="es-MX" sz="3200" dirty="0"/>
                    </a:p>
                  </a:txBody>
                  <a:tcPr/>
                </a:tc>
                <a:extLst>
                  <a:ext uri="{0D108BD9-81ED-4DB2-BD59-A6C34878D82A}">
                    <a16:rowId xmlns:a16="http://schemas.microsoft.com/office/drawing/2014/main" val="10001"/>
                  </a:ext>
                </a:extLst>
              </a:tr>
            </a:tbl>
          </a:graphicData>
        </a:graphic>
      </p:graphicFrame>
      <p:sp>
        <p:nvSpPr>
          <p:cNvPr id="76" name="CuadroTexto 75"/>
          <p:cNvSpPr txBox="1"/>
          <p:nvPr/>
        </p:nvSpPr>
        <p:spPr>
          <a:xfrm>
            <a:off x="6035040" y="943219"/>
            <a:ext cx="5550946" cy="379972"/>
          </a:xfrm>
          <a:prstGeom prst="rect">
            <a:avLst/>
          </a:prstGeom>
          <a:noFill/>
        </p:spPr>
        <p:txBody>
          <a:bodyPr wrap="square" rtlCol="0">
            <a:spAutoFit/>
          </a:bodyPr>
          <a:lstStyle/>
          <a:p>
            <a:r>
              <a:rPr lang="es-MX" dirty="0" smtClean="0"/>
              <a:t>Sistema de venta de libros</a:t>
            </a:r>
            <a:endParaRPr lang="es-MX" dirty="0"/>
          </a:p>
        </p:txBody>
      </p:sp>
      <p:sp>
        <p:nvSpPr>
          <p:cNvPr id="37" name="Título 1"/>
          <p:cNvSpPr txBox="1">
            <a:spLocks/>
          </p:cNvSpPr>
          <p:nvPr/>
        </p:nvSpPr>
        <p:spPr>
          <a:xfrm>
            <a:off x="4191666" y="34788"/>
            <a:ext cx="8000334" cy="94321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smtClean="0"/>
              <a:t>EJEMPLO DEL DIAGRAMA DE SECUENCIA</a:t>
            </a:r>
            <a:endParaRPr lang="es-MX" b="1" dirty="0"/>
          </a:p>
        </p:txBody>
      </p:sp>
    </p:spTree>
    <p:extLst>
      <p:ext uri="{BB962C8B-B14F-4D97-AF65-F5344CB8AC3E}">
        <p14:creationId xmlns:p14="http://schemas.microsoft.com/office/powerpoint/2010/main" val="3317879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71745" y="530836"/>
            <a:ext cx="11664949" cy="1495425"/>
          </a:xfrm>
          <a:prstGeom prst="rect">
            <a:avLst/>
          </a:prstGeom>
        </p:spPr>
        <p:txBody>
          <a:bodyPr/>
          <a:lstStyle/>
          <a:p>
            <a:pPr marL="457189" indent="-457189" defTabSz="1219170" fontAlgn="base">
              <a:spcBef>
                <a:spcPct val="0"/>
              </a:spcBef>
              <a:spcAft>
                <a:spcPct val="0"/>
              </a:spcAft>
              <a:buClr>
                <a:srgbClr val="D20000"/>
              </a:buClr>
              <a:buSzPct val="140000"/>
              <a:buFont typeface="Trebuchet MS" pitchFamily="34" charset="0"/>
              <a:buChar char="●"/>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p>
          <a:p>
            <a:pPr marL="457189" indent="-457189" defTabSz="1219170" fontAlgn="base">
              <a:spcBef>
                <a:spcPct val="0"/>
              </a:spcBef>
              <a:spcAft>
                <a:spcPct val="0"/>
              </a:spcAft>
              <a:buClr>
                <a:srgbClr val="D20000"/>
              </a:buClr>
              <a:buSzPct val="140000"/>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endParaRPr lang="fr-FR" sz="2667" b="1" kern="0" dirty="0">
              <a:solidFill>
                <a:srgbClr val="63B335"/>
              </a:solidFill>
              <a:effectLst>
                <a:outerShdw blurRad="38100" dist="38100" dir="2700000" algn="tl">
                  <a:srgbClr val="000000">
                    <a:alpha val="43137"/>
                  </a:srgbClr>
                </a:outerShdw>
              </a:effectLst>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effectLst>
                  <a:outerShdw blurRad="38100" dist="38100" dir="2700000" algn="tl">
                    <a:srgbClr val="000000">
                      <a:alpha val="43137"/>
                    </a:srgbClr>
                  </a:outerShdw>
                </a:effectLst>
              </a:rPr>
              <a:t>	</a:t>
            </a:r>
            <a:endParaRPr lang="fr-FR" sz="2667" kern="0" dirty="0">
              <a:solidFill>
                <a:srgbClr val="63B335"/>
              </a:solidFill>
            </a:endParaRPr>
          </a:p>
        </p:txBody>
      </p:sp>
      <p:grpSp>
        <p:nvGrpSpPr>
          <p:cNvPr id="35" name="Grupo 34"/>
          <p:cNvGrpSpPr/>
          <p:nvPr/>
        </p:nvGrpSpPr>
        <p:grpSpPr>
          <a:xfrm>
            <a:off x="965714" y="1474055"/>
            <a:ext cx="4562880" cy="4126924"/>
            <a:chOff x="934973" y="647472"/>
            <a:chExt cx="6795386" cy="4229261"/>
          </a:xfrm>
        </p:grpSpPr>
        <p:pic>
          <p:nvPicPr>
            <p:cNvPr id="36" name="Imagen 35"/>
            <p:cNvPicPr>
              <a:picLocks noChangeAspect="1"/>
            </p:cNvPicPr>
            <p:nvPr/>
          </p:nvPicPr>
          <p:blipFill rotWithShape="1">
            <a:blip r:embed="rId3"/>
            <a:srcRect l="31106" t="32661" r="67125" b="62141"/>
            <a:stretch/>
          </p:blipFill>
          <p:spPr>
            <a:xfrm>
              <a:off x="934973" y="647472"/>
              <a:ext cx="399023" cy="659668"/>
            </a:xfrm>
            <a:prstGeom prst="rect">
              <a:avLst/>
            </a:prstGeom>
          </p:spPr>
        </p:pic>
        <p:grpSp>
          <p:nvGrpSpPr>
            <p:cNvPr id="37" name="Grupo 36"/>
            <p:cNvGrpSpPr/>
            <p:nvPr/>
          </p:nvGrpSpPr>
          <p:grpSpPr>
            <a:xfrm>
              <a:off x="2060105" y="1677250"/>
              <a:ext cx="140621" cy="3199483"/>
              <a:chOff x="1571482" y="1298945"/>
              <a:chExt cx="140621" cy="3199483"/>
            </a:xfrm>
          </p:grpSpPr>
          <p:cxnSp>
            <p:nvCxnSpPr>
              <p:cNvPr id="106" name="Conector recto 105"/>
              <p:cNvCxnSpPr/>
              <p:nvPr/>
            </p:nvCxnSpPr>
            <p:spPr>
              <a:xfrm flipH="1">
                <a:off x="1629104" y="1298945"/>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7" name="Rectángulo 106"/>
              <p:cNvSpPr/>
              <p:nvPr/>
            </p:nvSpPr>
            <p:spPr>
              <a:xfrm>
                <a:off x="1571482" y="1624976"/>
                <a:ext cx="140621" cy="10246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8" name="Grupo 37"/>
            <p:cNvGrpSpPr/>
            <p:nvPr/>
          </p:nvGrpSpPr>
          <p:grpSpPr>
            <a:xfrm>
              <a:off x="1066168" y="1269749"/>
              <a:ext cx="6664191" cy="3522649"/>
              <a:chOff x="1066168" y="1269749"/>
              <a:chExt cx="6664191" cy="3522649"/>
            </a:xfrm>
          </p:grpSpPr>
          <p:sp>
            <p:nvSpPr>
              <p:cNvPr id="39" name="CuadroTexto 38"/>
              <p:cNvSpPr txBox="1"/>
              <p:nvPr/>
            </p:nvSpPr>
            <p:spPr>
              <a:xfrm>
                <a:off x="6794939" y="1307140"/>
                <a:ext cx="935420" cy="400110"/>
              </a:xfrm>
              <a:prstGeom prst="rect">
                <a:avLst/>
              </a:prstGeom>
              <a:noFill/>
            </p:spPr>
            <p:txBody>
              <a:bodyPr wrap="square" rtlCol="0">
                <a:spAutoFit/>
              </a:bodyPr>
              <a:lstStyle/>
              <a:p>
                <a:pPr algn="ctr"/>
                <a:r>
                  <a:rPr lang="es-MX" sz="1000" dirty="0" smtClean="0"/>
                  <a:t>Base de datos de ventas</a:t>
                </a:r>
                <a:endParaRPr lang="es-MX" sz="1000" dirty="0"/>
              </a:p>
            </p:txBody>
          </p:sp>
          <p:grpSp>
            <p:nvGrpSpPr>
              <p:cNvPr id="40" name="Grupo 39"/>
              <p:cNvGrpSpPr/>
              <p:nvPr/>
            </p:nvGrpSpPr>
            <p:grpSpPr>
              <a:xfrm>
                <a:off x="1066168" y="1592915"/>
                <a:ext cx="136635" cy="3199483"/>
                <a:chOff x="1571482" y="1298945"/>
                <a:chExt cx="136635" cy="3199483"/>
              </a:xfrm>
            </p:grpSpPr>
            <p:cxnSp>
              <p:nvCxnSpPr>
                <p:cNvPr id="104" name="Conector recto 103"/>
                <p:cNvCxnSpPr/>
                <p:nvPr/>
              </p:nvCxnSpPr>
              <p:spPr>
                <a:xfrm flipH="1">
                  <a:off x="1629104" y="1298945"/>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5" name="Rectángulo 104"/>
                <p:cNvSpPr/>
                <p:nvPr/>
              </p:nvSpPr>
              <p:spPr>
                <a:xfrm>
                  <a:off x="1571482" y="1492468"/>
                  <a:ext cx="136635" cy="15134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41" name="Grupo 40"/>
              <p:cNvGrpSpPr/>
              <p:nvPr/>
            </p:nvGrpSpPr>
            <p:grpSpPr>
              <a:xfrm>
                <a:off x="3170801" y="1592915"/>
                <a:ext cx="157656" cy="3199483"/>
                <a:chOff x="2438400" y="1298945"/>
                <a:chExt cx="157656" cy="3199483"/>
              </a:xfrm>
            </p:grpSpPr>
            <p:cxnSp>
              <p:nvCxnSpPr>
                <p:cNvPr id="102" name="Conector recto 101"/>
                <p:cNvCxnSpPr/>
                <p:nvPr/>
              </p:nvCxnSpPr>
              <p:spPr>
                <a:xfrm flipH="1">
                  <a:off x="2506717" y="1298945"/>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3" name="Rectángulo 102"/>
                <p:cNvSpPr/>
                <p:nvPr/>
              </p:nvSpPr>
              <p:spPr>
                <a:xfrm>
                  <a:off x="2438400" y="1702675"/>
                  <a:ext cx="157656" cy="1008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2" name="CuadroTexto 41"/>
              <p:cNvSpPr txBox="1"/>
              <p:nvPr/>
            </p:nvSpPr>
            <p:spPr>
              <a:xfrm>
                <a:off x="2830787" y="1277140"/>
                <a:ext cx="935420" cy="400110"/>
              </a:xfrm>
              <a:prstGeom prst="rect">
                <a:avLst/>
              </a:prstGeom>
              <a:noFill/>
            </p:spPr>
            <p:txBody>
              <a:bodyPr wrap="square" rtlCol="0">
                <a:spAutoFit/>
              </a:bodyPr>
              <a:lstStyle/>
              <a:p>
                <a:pPr algn="ctr"/>
                <a:r>
                  <a:rPr lang="es-MX" sz="1000" dirty="0" smtClean="0"/>
                  <a:t>Base de datos de usuarios</a:t>
                </a:r>
                <a:endParaRPr lang="es-MX" sz="1000" dirty="0"/>
              </a:p>
            </p:txBody>
          </p:sp>
          <p:cxnSp>
            <p:nvCxnSpPr>
              <p:cNvPr id="43" name="Conector recto de flecha 42"/>
              <p:cNvCxnSpPr/>
              <p:nvPr/>
            </p:nvCxnSpPr>
            <p:spPr>
              <a:xfrm flipV="1">
                <a:off x="2104561" y="2080390"/>
                <a:ext cx="1103402" cy="9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CuadroTexto 75"/>
              <p:cNvSpPr txBox="1"/>
              <p:nvPr/>
            </p:nvSpPr>
            <p:spPr>
              <a:xfrm>
                <a:off x="2232127" y="2143190"/>
                <a:ext cx="935420" cy="246221"/>
              </a:xfrm>
              <a:prstGeom prst="rect">
                <a:avLst/>
              </a:prstGeom>
              <a:noFill/>
            </p:spPr>
            <p:txBody>
              <a:bodyPr wrap="square" rtlCol="0">
                <a:spAutoFit/>
              </a:bodyPr>
              <a:lstStyle/>
              <a:p>
                <a:pPr algn="ctr"/>
                <a:r>
                  <a:rPr lang="es-MX" sz="1000" dirty="0" smtClean="0"/>
                  <a:t>registra</a:t>
                </a:r>
                <a:endParaRPr lang="es-MX" sz="1000" dirty="0"/>
              </a:p>
            </p:txBody>
          </p:sp>
          <p:grpSp>
            <p:nvGrpSpPr>
              <p:cNvPr id="77" name="Grupo 76"/>
              <p:cNvGrpSpPr/>
              <p:nvPr/>
            </p:nvGrpSpPr>
            <p:grpSpPr>
              <a:xfrm>
                <a:off x="4300202" y="1592915"/>
                <a:ext cx="189463" cy="3199483"/>
                <a:chOff x="2317254" y="1236320"/>
                <a:chExt cx="189463" cy="3199483"/>
              </a:xfrm>
            </p:grpSpPr>
            <p:cxnSp>
              <p:nvCxnSpPr>
                <p:cNvPr id="100" name="Conector recto 99"/>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1" name="Rectángulo 100"/>
                <p:cNvSpPr/>
                <p:nvPr/>
              </p:nvSpPr>
              <p:spPr>
                <a:xfrm>
                  <a:off x="2317254" y="1860330"/>
                  <a:ext cx="189463" cy="620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8" name="CuadroTexto 77"/>
              <p:cNvSpPr txBox="1"/>
              <p:nvPr/>
            </p:nvSpPr>
            <p:spPr>
              <a:xfrm>
                <a:off x="3927223" y="1322370"/>
                <a:ext cx="935420" cy="400110"/>
              </a:xfrm>
              <a:prstGeom prst="rect">
                <a:avLst/>
              </a:prstGeom>
              <a:noFill/>
            </p:spPr>
            <p:txBody>
              <a:bodyPr wrap="square" rtlCol="0">
                <a:spAutoFit/>
              </a:bodyPr>
              <a:lstStyle/>
              <a:p>
                <a:pPr algn="ctr"/>
                <a:r>
                  <a:rPr lang="es-MX" sz="1000" dirty="0" smtClean="0"/>
                  <a:t>Usuario registrado</a:t>
                </a:r>
                <a:endParaRPr lang="es-MX" sz="1000" dirty="0"/>
              </a:p>
            </p:txBody>
          </p:sp>
          <p:cxnSp>
            <p:nvCxnSpPr>
              <p:cNvPr id="79" name="Conector recto de flecha 78"/>
              <p:cNvCxnSpPr/>
              <p:nvPr/>
            </p:nvCxnSpPr>
            <p:spPr>
              <a:xfrm flipV="1">
                <a:off x="3328457" y="2212066"/>
                <a:ext cx="1066476" cy="4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CuadroTexto 79"/>
              <p:cNvSpPr txBox="1"/>
              <p:nvPr/>
            </p:nvSpPr>
            <p:spPr>
              <a:xfrm>
                <a:off x="3330670" y="2212066"/>
                <a:ext cx="935420" cy="246221"/>
              </a:xfrm>
              <a:prstGeom prst="rect">
                <a:avLst/>
              </a:prstGeom>
              <a:noFill/>
            </p:spPr>
            <p:txBody>
              <a:bodyPr wrap="square" rtlCol="0">
                <a:spAutoFit/>
              </a:bodyPr>
              <a:lstStyle/>
              <a:p>
                <a:pPr algn="ctr"/>
                <a:r>
                  <a:rPr lang="es-MX" sz="1000" dirty="0" smtClean="0"/>
                  <a:t>valida</a:t>
                </a:r>
                <a:endParaRPr lang="es-MX" sz="1000" dirty="0"/>
              </a:p>
            </p:txBody>
          </p:sp>
          <p:grpSp>
            <p:nvGrpSpPr>
              <p:cNvPr id="81" name="Grupo 80"/>
              <p:cNvGrpSpPr/>
              <p:nvPr/>
            </p:nvGrpSpPr>
            <p:grpSpPr>
              <a:xfrm>
                <a:off x="5168731" y="1592915"/>
                <a:ext cx="189463" cy="3199483"/>
                <a:chOff x="2290746" y="1236320"/>
                <a:chExt cx="189463" cy="3199483"/>
              </a:xfrm>
            </p:grpSpPr>
            <p:cxnSp>
              <p:nvCxnSpPr>
                <p:cNvPr id="98" name="Conector recto 97"/>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Rectángulo 98"/>
                <p:cNvSpPr/>
                <p:nvPr/>
              </p:nvSpPr>
              <p:spPr>
                <a:xfrm>
                  <a:off x="2290746" y="1895988"/>
                  <a:ext cx="189463" cy="620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2" name="CuadroTexto 81"/>
              <p:cNvSpPr txBox="1"/>
              <p:nvPr/>
            </p:nvSpPr>
            <p:spPr>
              <a:xfrm>
                <a:off x="4836136" y="1269749"/>
                <a:ext cx="935420" cy="246221"/>
              </a:xfrm>
              <a:prstGeom prst="rect">
                <a:avLst/>
              </a:prstGeom>
              <a:noFill/>
            </p:spPr>
            <p:txBody>
              <a:bodyPr wrap="square" rtlCol="0">
                <a:spAutoFit/>
              </a:bodyPr>
              <a:lstStyle/>
              <a:p>
                <a:pPr algn="ctr"/>
                <a:r>
                  <a:rPr lang="es-MX" sz="1000" dirty="0" smtClean="0"/>
                  <a:t>libro</a:t>
                </a:r>
                <a:endParaRPr lang="es-MX" sz="1000" dirty="0"/>
              </a:p>
            </p:txBody>
          </p:sp>
          <p:cxnSp>
            <p:nvCxnSpPr>
              <p:cNvPr id="83" name="Conector recto de flecha 82"/>
              <p:cNvCxnSpPr/>
              <p:nvPr/>
            </p:nvCxnSpPr>
            <p:spPr>
              <a:xfrm>
                <a:off x="4353582" y="2417777"/>
                <a:ext cx="69487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4" name="CuadroTexto 83"/>
              <p:cNvSpPr txBox="1"/>
              <p:nvPr/>
            </p:nvSpPr>
            <p:spPr>
              <a:xfrm>
                <a:off x="4336157" y="2349838"/>
                <a:ext cx="935420" cy="246221"/>
              </a:xfrm>
              <a:prstGeom prst="rect">
                <a:avLst/>
              </a:prstGeom>
              <a:noFill/>
            </p:spPr>
            <p:txBody>
              <a:bodyPr wrap="square" rtlCol="0">
                <a:spAutoFit/>
              </a:bodyPr>
              <a:lstStyle/>
              <a:p>
                <a:pPr algn="ctr"/>
                <a:r>
                  <a:rPr lang="es-MX" sz="1000" dirty="0" smtClean="0"/>
                  <a:t>compra</a:t>
                </a:r>
              </a:p>
            </p:txBody>
          </p:sp>
          <p:grpSp>
            <p:nvGrpSpPr>
              <p:cNvPr id="85" name="Grupo 84"/>
              <p:cNvGrpSpPr/>
              <p:nvPr/>
            </p:nvGrpSpPr>
            <p:grpSpPr>
              <a:xfrm>
                <a:off x="6198883" y="1592915"/>
                <a:ext cx="191306" cy="3199483"/>
                <a:chOff x="2290746" y="1236320"/>
                <a:chExt cx="191306" cy="3199483"/>
              </a:xfrm>
            </p:grpSpPr>
            <p:cxnSp>
              <p:nvCxnSpPr>
                <p:cNvPr id="96" name="Conector recto 95"/>
                <p:cNvCxnSpPr/>
                <p:nvPr/>
              </p:nvCxnSpPr>
              <p:spPr>
                <a:xfrm flipH="1">
                  <a:off x="2385478" y="1236320"/>
                  <a:ext cx="10696"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7" name="Rectángulo 96"/>
                <p:cNvSpPr/>
                <p:nvPr/>
              </p:nvSpPr>
              <p:spPr>
                <a:xfrm>
                  <a:off x="2290746" y="1965400"/>
                  <a:ext cx="191306" cy="5154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cxnSp>
            <p:nvCxnSpPr>
              <p:cNvPr id="86" name="Conector recto de flecha 85"/>
              <p:cNvCxnSpPr/>
              <p:nvPr/>
            </p:nvCxnSpPr>
            <p:spPr>
              <a:xfrm flipV="1">
                <a:off x="5345183" y="2369528"/>
                <a:ext cx="839650" cy="14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7" name="CuadroTexto 86"/>
              <p:cNvSpPr txBox="1"/>
              <p:nvPr/>
            </p:nvSpPr>
            <p:spPr>
              <a:xfrm>
                <a:off x="5771556" y="1307141"/>
                <a:ext cx="935420" cy="246221"/>
              </a:xfrm>
              <a:prstGeom prst="rect">
                <a:avLst/>
              </a:prstGeom>
              <a:noFill/>
            </p:spPr>
            <p:txBody>
              <a:bodyPr wrap="square" rtlCol="0">
                <a:spAutoFit/>
              </a:bodyPr>
              <a:lstStyle/>
              <a:p>
                <a:pPr algn="ctr"/>
                <a:r>
                  <a:rPr lang="es-MX" sz="1000" dirty="0" smtClean="0"/>
                  <a:t>factura</a:t>
                </a:r>
                <a:endParaRPr lang="es-MX" sz="1000" dirty="0"/>
              </a:p>
            </p:txBody>
          </p:sp>
          <p:sp>
            <p:nvSpPr>
              <p:cNvPr id="88" name="CuadroTexto 87"/>
              <p:cNvSpPr txBox="1"/>
              <p:nvPr/>
            </p:nvSpPr>
            <p:spPr>
              <a:xfrm>
                <a:off x="5285627" y="2401100"/>
                <a:ext cx="935420" cy="246221"/>
              </a:xfrm>
              <a:prstGeom prst="rect">
                <a:avLst/>
              </a:prstGeom>
              <a:noFill/>
            </p:spPr>
            <p:txBody>
              <a:bodyPr wrap="square" rtlCol="0">
                <a:spAutoFit/>
              </a:bodyPr>
              <a:lstStyle/>
              <a:p>
                <a:pPr algn="ctr"/>
                <a:r>
                  <a:rPr lang="es-MX" sz="1000" dirty="0" smtClean="0"/>
                  <a:t>crea</a:t>
                </a:r>
              </a:p>
            </p:txBody>
          </p:sp>
          <p:cxnSp>
            <p:nvCxnSpPr>
              <p:cNvPr id="89" name="Conector recto 88"/>
              <p:cNvCxnSpPr/>
              <p:nvPr/>
            </p:nvCxnSpPr>
            <p:spPr>
              <a:xfrm flipH="1">
                <a:off x="7253419" y="1592915"/>
                <a:ext cx="9230" cy="319948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0" name="Rectángulo 89"/>
              <p:cNvSpPr/>
              <p:nvPr/>
            </p:nvSpPr>
            <p:spPr>
              <a:xfrm>
                <a:off x="7156468" y="2369527"/>
                <a:ext cx="167299" cy="4679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1" name="Conector recto de flecha 90"/>
              <p:cNvCxnSpPr/>
              <p:nvPr/>
            </p:nvCxnSpPr>
            <p:spPr>
              <a:xfrm>
                <a:off x="6379102" y="2451000"/>
                <a:ext cx="777366" cy="72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2" name="CuadroTexto 91"/>
              <p:cNvSpPr txBox="1"/>
              <p:nvPr/>
            </p:nvSpPr>
            <p:spPr>
              <a:xfrm>
                <a:off x="6290198" y="2448754"/>
                <a:ext cx="935420" cy="246221"/>
              </a:xfrm>
              <a:prstGeom prst="rect">
                <a:avLst/>
              </a:prstGeom>
              <a:noFill/>
            </p:spPr>
            <p:txBody>
              <a:bodyPr wrap="square" rtlCol="0">
                <a:spAutoFit/>
              </a:bodyPr>
              <a:lstStyle/>
              <a:p>
                <a:pPr algn="ctr"/>
                <a:r>
                  <a:rPr lang="es-MX" sz="1000" dirty="0" smtClean="0"/>
                  <a:t>registra</a:t>
                </a:r>
              </a:p>
            </p:txBody>
          </p:sp>
          <p:sp>
            <p:nvSpPr>
              <p:cNvPr id="93" name="CuadroTexto 92"/>
              <p:cNvSpPr txBox="1"/>
              <p:nvPr/>
            </p:nvSpPr>
            <p:spPr>
              <a:xfrm>
                <a:off x="1648511" y="1354084"/>
                <a:ext cx="935420" cy="246221"/>
              </a:xfrm>
              <a:prstGeom prst="rect">
                <a:avLst/>
              </a:prstGeom>
              <a:noFill/>
            </p:spPr>
            <p:txBody>
              <a:bodyPr wrap="square" rtlCol="0">
                <a:spAutoFit/>
              </a:bodyPr>
              <a:lstStyle/>
              <a:p>
                <a:pPr algn="ctr"/>
                <a:r>
                  <a:rPr lang="es-MX" sz="1000" dirty="0" smtClean="0"/>
                  <a:t>Pagina web</a:t>
                </a:r>
                <a:endParaRPr lang="es-MX" sz="1000" dirty="0"/>
              </a:p>
            </p:txBody>
          </p:sp>
          <p:cxnSp>
            <p:nvCxnSpPr>
              <p:cNvPr id="94" name="Conector recto de flecha 93"/>
              <p:cNvCxnSpPr/>
              <p:nvPr/>
            </p:nvCxnSpPr>
            <p:spPr>
              <a:xfrm>
                <a:off x="1202803" y="2090108"/>
                <a:ext cx="872947" cy="3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5" name="CuadroTexto 94"/>
              <p:cNvSpPr txBox="1"/>
              <p:nvPr/>
            </p:nvSpPr>
            <p:spPr>
              <a:xfrm>
                <a:off x="1134484" y="2146820"/>
                <a:ext cx="935420" cy="246221"/>
              </a:xfrm>
              <a:prstGeom prst="rect">
                <a:avLst/>
              </a:prstGeom>
              <a:noFill/>
            </p:spPr>
            <p:txBody>
              <a:bodyPr wrap="square" rtlCol="0">
                <a:spAutoFit/>
              </a:bodyPr>
              <a:lstStyle/>
              <a:p>
                <a:pPr algn="ctr"/>
                <a:r>
                  <a:rPr lang="es-MX" sz="1000" dirty="0" smtClean="0"/>
                  <a:t>accede</a:t>
                </a:r>
                <a:endParaRPr lang="es-MX" sz="1000" dirty="0"/>
              </a:p>
            </p:txBody>
          </p:sp>
        </p:grpSp>
      </p:grpSp>
      <p:graphicFrame>
        <p:nvGraphicFramePr>
          <p:cNvPr id="108" name="Tabla 107"/>
          <p:cNvGraphicFramePr>
            <a:graphicFrameLocks noGrp="1"/>
          </p:cNvGraphicFramePr>
          <p:nvPr>
            <p:extLst>
              <p:ext uri="{D42A27DB-BD31-4B8C-83A1-F6EECF244321}">
                <p14:modId xmlns:p14="http://schemas.microsoft.com/office/powerpoint/2010/main" val="2342579618"/>
              </p:ext>
            </p:extLst>
          </p:nvPr>
        </p:nvGraphicFramePr>
        <p:xfrm>
          <a:off x="6164400" y="1962562"/>
          <a:ext cx="5736248" cy="3901440"/>
        </p:xfrm>
        <a:graphic>
          <a:graphicData uri="http://schemas.openxmlformats.org/drawingml/2006/table">
            <a:tbl>
              <a:tblPr firstRow="1" bandRow="1">
                <a:tableStyleId>{93296810-A885-4BE3-A3E7-6D5BEEA58F35}</a:tableStyleId>
              </a:tblPr>
              <a:tblGrid>
                <a:gridCol w="1343305">
                  <a:extLst>
                    <a:ext uri="{9D8B030D-6E8A-4147-A177-3AD203B41FA5}">
                      <a16:colId xmlns:a16="http://schemas.microsoft.com/office/drawing/2014/main" val="20000"/>
                    </a:ext>
                  </a:extLst>
                </a:gridCol>
                <a:gridCol w="4392943">
                  <a:extLst>
                    <a:ext uri="{9D8B030D-6E8A-4147-A177-3AD203B41FA5}">
                      <a16:colId xmlns:a16="http://schemas.microsoft.com/office/drawing/2014/main" val="20001"/>
                    </a:ext>
                  </a:extLst>
                </a:gridCol>
              </a:tblGrid>
              <a:tr h="617989">
                <a:tc>
                  <a:txBody>
                    <a:bodyPr/>
                    <a:lstStyle/>
                    <a:p>
                      <a:r>
                        <a:rPr lang="es-MX" sz="2800" dirty="0" smtClean="0"/>
                        <a:t>Nombre:</a:t>
                      </a:r>
                      <a:endParaRPr lang="es-MX" sz="2800" dirty="0"/>
                    </a:p>
                  </a:txBody>
                  <a:tcPr/>
                </a:tc>
                <a:tc>
                  <a:txBody>
                    <a:bodyPr/>
                    <a:lstStyle/>
                    <a:p>
                      <a:r>
                        <a:rPr lang="es-MX" sz="2800" dirty="0" smtClean="0"/>
                        <a:t>Usuario no</a:t>
                      </a:r>
                      <a:r>
                        <a:rPr lang="es-MX" sz="2800" baseline="0" dirty="0" smtClean="0"/>
                        <a:t> registrado</a:t>
                      </a:r>
                      <a:endParaRPr lang="es-MX" sz="2800" dirty="0"/>
                    </a:p>
                  </a:txBody>
                  <a:tcPr/>
                </a:tc>
                <a:extLst>
                  <a:ext uri="{0D108BD9-81ED-4DB2-BD59-A6C34878D82A}">
                    <a16:rowId xmlns:a16="http://schemas.microsoft.com/office/drawing/2014/main" val="10000"/>
                  </a:ext>
                </a:extLst>
              </a:tr>
              <a:tr h="2610014">
                <a:tc>
                  <a:txBody>
                    <a:bodyPr/>
                    <a:lstStyle/>
                    <a:p>
                      <a:r>
                        <a:rPr lang="es-MX" sz="1800" dirty="0" smtClean="0"/>
                        <a:t>Atributos</a:t>
                      </a:r>
                    </a:p>
                    <a:p>
                      <a:r>
                        <a:rPr lang="es-MX" sz="1800" dirty="0" err="1" smtClean="0"/>
                        <a:t>Id_usu</a:t>
                      </a:r>
                      <a:endParaRPr lang="es-MX" sz="1800" dirty="0" smtClean="0"/>
                    </a:p>
                    <a:p>
                      <a:r>
                        <a:rPr lang="es-MX" sz="1800" dirty="0" err="1" smtClean="0"/>
                        <a:t>nombre_usu</a:t>
                      </a:r>
                      <a:endParaRPr lang="es-MX" sz="1800" dirty="0" smtClean="0"/>
                    </a:p>
                    <a:p>
                      <a:r>
                        <a:rPr lang="es-MX" sz="1800" dirty="0" err="1" smtClean="0"/>
                        <a:t>Fec_nac</a:t>
                      </a:r>
                      <a:endParaRPr lang="es-MX" sz="1800" dirty="0" smtClean="0"/>
                    </a:p>
                    <a:p>
                      <a:r>
                        <a:rPr lang="es-MX" sz="1800" dirty="0" err="1" smtClean="0"/>
                        <a:t>Correo_usu</a:t>
                      </a:r>
                      <a:endParaRPr lang="es-MX" sz="1800" dirty="0" smtClean="0"/>
                    </a:p>
                    <a:p>
                      <a:r>
                        <a:rPr lang="es-MX" sz="1800" dirty="0" err="1" smtClean="0"/>
                        <a:t>Password_usu</a:t>
                      </a:r>
                      <a:endParaRPr lang="es-MX" sz="1800" dirty="0" smtClean="0"/>
                    </a:p>
                    <a:p>
                      <a:r>
                        <a:rPr lang="es-MX" sz="1800" dirty="0" err="1" smtClean="0"/>
                        <a:t>Tel_usu</a:t>
                      </a:r>
                      <a:endParaRPr lang="es-MX" sz="1800" dirty="0" smtClean="0"/>
                    </a:p>
                    <a:p>
                      <a:r>
                        <a:rPr lang="es-MX" sz="1800" dirty="0" smtClean="0"/>
                        <a:t>tipo</a:t>
                      </a:r>
                      <a:endParaRPr lang="es-MX" sz="1800" dirty="0"/>
                    </a:p>
                  </a:txBody>
                  <a:tcPr/>
                </a:tc>
                <a:tc>
                  <a:txBody>
                    <a:bodyPr/>
                    <a:lstStyle/>
                    <a:p>
                      <a:r>
                        <a:rPr lang="es-MX" sz="2000" dirty="0" smtClean="0"/>
                        <a:t>Secuencia:</a:t>
                      </a:r>
                    </a:p>
                    <a:p>
                      <a:r>
                        <a:rPr lang="es-MX" sz="2000" dirty="0" smtClean="0"/>
                        <a:t>Un usuario no registrado accede a la pagina web y se registra en la base de datos de usuarios, al registrarse se valida como un usuario registrado. Al comprar un  libro se crea una factura la cual se registra en la base de datos de ventas.</a:t>
                      </a:r>
                    </a:p>
                    <a:p>
                      <a:endParaRPr lang="es-MX" sz="2800" dirty="0"/>
                    </a:p>
                  </a:txBody>
                  <a:tcPr/>
                </a:tc>
                <a:extLst>
                  <a:ext uri="{0D108BD9-81ED-4DB2-BD59-A6C34878D82A}">
                    <a16:rowId xmlns:a16="http://schemas.microsoft.com/office/drawing/2014/main" val="10001"/>
                  </a:ext>
                </a:extLst>
              </a:tr>
            </a:tbl>
          </a:graphicData>
        </a:graphic>
      </p:graphicFrame>
      <p:sp>
        <p:nvSpPr>
          <p:cNvPr id="109" name="CuadroTexto 108"/>
          <p:cNvSpPr txBox="1"/>
          <p:nvPr/>
        </p:nvSpPr>
        <p:spPr>
          <a:xfrm>
            <a:off x="6035040" y="943219"/>
            <a:ext cx="5550946" cy="379972"/>
          </a:xfrm>
          <a:prstGeom prst="rect">
            <a:avLst/>
          </a:prstGeom>
          <a:noFill/>
        </p:spPr>
        <p:txBody>
          <a:bodyPr wrap="square" rtlCol="0">
            <a:spAutoFit/>
          </a:bodyPr>
          <a:lstStyle/>
          <a:p>
            <a:r>
              <a:rPr lang="es-MX" dirty="0" smtClean="0"/>
              <a:t>Sistema de venta de libros</a:t>
            </a:r>
            <a:endParaRPr lang="es-MX" dirty="0"/>
          </a:p>
        </p:txBody>
      </p:sp>
      <p:sp>
        <p:nvSpPr>
          <p:cNvPr id="48" name="Título 1"/>
          <p:cNvSpPr txBox="1">
            <a:spLocks/>
          </p:cNvSpPr>
          <p:nvPr/>
        </p:nvSpPr>
        <p:spPr>
          <a:xfrm>
            <a:off x="4191666" y="34788"/>
            <a:ext cx="8000334" cy="94321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smtClean="0"/>
              <a:t>EJEMPLO DEL DIAGRAMA DE SECUENCIA</a:t>
            </a:r>
            <a:endParaRPr lang="es-MX" b="1" dirty="0"/>
          </a:p>
        </p:txBody>
      </p:sp>
    </p:spTree>
    <p:extLst>
      <p:ext uri="{BB962C8B-B14F-4D97-AF65-F5344CB8AC3E}">
        <p14:creationId xmlns:p14="http://schemas.microsoft.com/office/powerpoint/2010/main" val="2471558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191" y="1168382"/>
            <a:ext cx="9525000" cy="5661299"/>
          </a:xfrm>
          <a:prstGeom prst="rect">
            <a:avLst/>
          </a:prstGeom>
        </p:spPr>
      </p:pic>
      <p:sp>
        <p:nvSpPr>
          <p:cNvPr id="2" name="Title 1"/>
          <p:cNvSpPr>
            <a:spLocks noGrp="1"/>
          </p:cNvSpPr>
          <p:nvPr>
            <p:ph type="title"/>
          </p:nvPr>
        </p:nvSpPr>
        <p:spPr>
          <a:xfrm>
            <a:off x="345403" y="282988"/>
            <a:ext cx="11473200" cy="504000"/>
          </a:xfrm>
        </p:spPr>
        <p:txBody>
          <a:bodyPr>
            <a:noAutofit/>
          </a:bodyPr>
          <a:lstStyle/>
          <a:p>
            <a:pPr algn="r">
              <a:lnSpc>
                <a:spcPct val="100000"/>
              </a:lnSpc>
            </a:pPr>
            <a:r>
              <a:rPr lang="en-GB" b="1" dirty="0" smtClean="0">
                <a:solidFill>
                  <a:schemeClr val="tx1"/>
                </a:solidFill>
              </a:rPr>
              <a:t>                           3.4 DIAGRAMA DE SECUENCIA</a:t>
            </a:r>
            <a:endParaRPr lang="es-MX" b="1" dirty="0"/>
          </a:p>
        </p:txBody>
      </p:sp>
      <p:sp>
        <p:nvSpPr>
          <p:cNvPr id="11" name="Content Placeholder 2"/>
          <p:cNvSpPr txBox="1">
            <a:spLocks/>
          </p:cNvSpPr>
          <p:nvPr/>
        </p:nvSpPr>
        <p:spPr>
          <a:xfrm>
            <a:off x="8821139" y="3267441"/>
            <a:ext cx="3360183" cy="3352800"/>
          </a:xfrm>
          <a:prstGeom prst="ellipse">
            <a:avLst/>
          </a:prstGeom>
          <a:noFill/>
        </p:spPr>
        <p:style>
          <a:lnRef idx="0">
            <a:schemeClr val="accent5"/>
          </a:lnRef>
          <a:fillRef idx="3">
            <a:schemeClr val="accent5"/>
          </a:fillRef>
          <a:effectRef idx="3">
            <a:schemeClr val="accent5"/>
          </a:effectRef>
          <a:fontRef idx="minor">
            <a:schemeClr val="lt1"/>
          </a:fontRef>
        </p:style>
        <p:txBody>
          <a:bodyPr vert="horz" wrap="square" lIns="0" tIns="0" rIns="0" bIns="0" rtlCol="0" anchor="ctr">
            <a:noAutofit/>
          </a:bodyPr>
          <a:lstStyle>
            <a:lvl1pPr marL="0" indent="0" algn="l" defTabSz="685800" rtl="0" eaLnBrk="1" latinLnBrk="0" hangingPunct="1">
              <a:lnSpc>
                <a:spcPts val="1650"/>
              </a:lnSpc>
              <a:spcBef>
                <a:spcPts val="1650"/>
              </a:spcBef>
              <a:spcAft>
                <a:spcPts val="0"/>
              </a:spcAft>
              <a:buFont typeface="Arial" panose="020B0604020202020204" pitchFamily="34" charset="0"/>
              <a:buNone/>
              <a:defRPr sz="1500" kern="1200" baseline="0">
                <a:solidFill>
                  <a:schemeClr val="bg2"/>
                </a:solidFill>
                <a:latin typeface="+mn-lt"/>
                <a:ea typeface="+mn-ea"/>
                <a:cs typeface="+mn-cs"/>
              </a:defRPr>
            </a:lvl1pPr>
            <a:lvl2pPr marL="0" indent="0" algn="l" defTabSz="685800" rtl="0" eaLnBrk="1" latinLnBrk="0" hangingPunct="1">
              <a:lnSpc>
                <a:spcPts val="1650"/>
              </a:lnSpc>
              <a:spcBef>
                <a:spcPts val="1650"/>
              </a:spcBef>
              <a:spcAft>
                <a:spcPts val="0"/>
              </a:spcAft>
              <a:buFont typeface="Arial" panose="020B0604020202020204" pitchFamily="34" charset="0"/>
              <a:buNone/>
              <a:defRPr sz="1700" kern="1200">
                <a:solidFill>
                  <a:schemeClr val="tx2"/>
                </a:solidFill>
                <a:latin typeface="+mn-lt"/>
                <a:ea typeface="+mn-ea"/>
                <a:cs typeface="+mn-cs"/>
              </a:defRPr>
            </a:lvl2pPr>
            <a:lvl3pPr marL="135731" indent="-135731" algn="l" defTabSz="685800" rtl="0" eaLnBrk="1" latinLnBrk="0" hangingPunct="1">
              <a:lnSpc>
                <a:spcPts val="1650"/>
              </a:lnSpc>
              <a:spcBef>
                <a:spcPts val="1650"/>
              </a:spcBef>
              <a:spcAft>
                <a:spcPts val="0"/>
              </a:spcAft>
              <a:buClr>
                <a:schemeClr val="tx2"/>
              </a:buClr>
              <a:buFont typeface="Calibri" panose="020F0502020204030204" pitchFamily="34" charset="0"/>
              <a:buChar char="–"/>
              <a:defRPr sz="1500" kern="1200">
                <a:solidFill>
                  <a:schemeClr val="bg2"/>
                </a:solidFill>
                <a:latin typeface="+mn-lt"/>
                <a:ea typeface="+mn-ea"/>
                <a:cs typeface="+mn-cs"/>
              </a:defRPr>
            </a:lvl3pPr>
            <a:lvl4pPr marL="270272" indent="-134541" algn="l" defTabSz="685800" rtl="0" eaLnBrk="1" latinLnBrk="0" hangingPunct="1">
              <a:lnSpc>
                <a:spcPts val="1650"/>
              </a:lnSpc>
              <a:spcBef>
                <a:spcPts val="638"/>
              </a:spcBef>
              <a:buClr>
                <a:schemeClr val="tx2"/>
              </a:buClr>
              <a:buFont typeface="Calibri" panose="020F0502020204030204" pitchFamily="34" charset="0"/>
              <a:buChar char="–"/>
              <a:defRPr sz="1500" kern="1200">
                <a:solidFill>
                  <a:schemeClr val="bg2"/>
                </a:solidFill>
                <a:latin typeface="+mn-lt"/>
                <a:ea typeface="+mn-ea"/>
                <a:cs typeface="+mn-cs"/>
              </a:defRPr>
            </a:lvl4pPr>
            <a:lvl5pPr marL="0" indent="0" algn="l" defTabSz="685800" rtl="0" eaLnBrk="1" latinLnBrk="0" hangingPunct="1">
              <a:lnSpc>
                <a:spcPts val="1500"/>
              </a:lnSpc>
              <a:spcBef>
                <a:spcPts val="1500"/>
              </a:spcBef>
              <a:buFont typeface="Arial" panose="020B0604020202020204" pitchFamily="34" charset="0"/>
              <a:buNone/>
              <a:defRPr sz="1400" kern="1200">
                <a:solidFill>
                  <a:schemeClr val="bg2"/>
                </a:solidFill>
                <a:latin typeface="+mn-lt"/>
                <a:ea typeface="+mn-ea"/>
                <a:cs typeface="+mn-cs"/>
              </a:defRPr>
            </a:lvl5pPr>
            <a:lvl6pPr marL="0" indent="0" algn="l" defTabSz="685800" rtl="0" eaLnBrk="1" latinLnBrk="0" hangingPunct="1">
              <a:lnSpc>
                <a:spcPts val="1350"/>
              </a:lnSpc>
              <a:spcBef>
                <a:spcPts val="1350"/>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ts val="1600"/>
              </a:lnSpc>
              <a:spcBef>
                <a:spcPts val="0"/>
              </a:spcBef>
            </a:pPr>
            <a:endParaRPr lang="en-GB" sz="1067" b="1" dirty="0">
              <a:solidFill>
                <a:schemeClr val="bg1"/>
              </a:solidFill>
            </a:endParaRPr>
          </a:p>
        </p:txBody>
      </p:sp>
      <p:sp>
        <p:nvSpPr>
          <p:cNvPr id="17" name="object 9"/>
          <p:cNvSpPr txBox="1"/>
          <p:nvPr/>
        </p:nvSpPr>
        <p:spPr>
          <a:xfrm>
            <a:off x="327179" y="1575366"/>
            <a:ext cx="2332012" cy="615553"/>
          </a:xfrm>
          <a:prstGeom prst="rect">
            <a:avLst/>
          </a:prstGeom>
        </p:spPr>
        <p:txBody>
          <a:bodyPr vert="horz" wrap="square" lIns="0" tIns="0" rIns="0" bIns="0" rtlCol="0">
            <a:spAutoFit/>
          </a:bodyPr>
          <a:lstStyle/>
          <a:p>
            <a:pPr marL="7694" marR="3076" indent="1155" defTabSz="553205">
              <a:lnSpc>
                <a:spcPts val="2400"/>
              </a:lnSpc>
            </a:pPr>
            <a:r>
              <a:rPr lang="en-GB" sz="2133" b="1" spc="-5" dirty="0" err="1">
                <a:solidFill>
                  <a:schemeClr val="bg1"/>
                </a:solidFill>
                <a:cs typeface="Calibri"/>
              </a:rPr>
              <a:t>Relação</a:t>
            </a:r>
            <a:r>
              <a:rPr lang="en-GB" sz="2133" b="1" spc="-5" dirty="0">
                <a:solidFill>
                  <a:schemeClr val="bg1"/>
                </a:solidFill>
                <a:cs typeface="Calibri"/>
              </a:rPr>
              <a:t> com </a:t>
            </a:r>
            <a:r>
              <a:rPr lang="en-GB" sz="2133" b="1" spc="-5" dirty="0" err="1">
                <a:solidFill>
                  <a:schemeClr val="bg1"/>
                </a:solidFill>
                <a:cs typeface="Calibri"/>
              </a:rPr>
              <a:t>investidores</a:t>
            </a:r>
            <a:endParaRPr lang="en-GB" sz="1600" spc="-5" dirty="0">
              <a:solidFill>
                <a:schemeClr val="bg1"/>
              </a:solidFill>
              <a:cs typeface="Calibri"/>
            </a:endParaRPr>
          </a:p>
        </p:txBody>
      </p:sp>
      <p:sp>
        <p:nvSpPr>
          <p:cNvPr id="19" name="Triangle isocèle 18"/>
          <p:cNvSpPr/>
          <p:nvPr/>
        </p:nvSpPr>
        <p:spPr>
          <a:xfrm rot="5400000">
            <a:off x="3201043" y="1714900"/>
            <a:ext cx="441571" cy="2387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25" name="Connecteur droit 24"/>
          <p:cNvCxnSpPr/>
          <p:nvPr/>
        </p:nvCxnSpPr>
        <p:spPr>
          <a:xfrm>
            <a:off x="349282" y="5438917"/>
            <a:ext cx="285499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873501" y="1714500"/>
            <a:ext cx="2451100" cy="5115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867"/>
              </a:lnSpc>
              <a:spcAft>
                <a:spcPts val="800"/>
              </a:spcAft>
            </a:pPr>
            <a:r>
              <a:rPr lang="en-GB" sz="3733" dirty="0">
                <a:solidFill>
                  <a:schemeClr val="bg1"/>
                </a:solidFill>
              </a:rPr>
              <a:t>20% </a:t>
            </a:r>
            <a:r>
              <a:rPr lang="en-GB" sz="2400" dirty="0">
                <a:solidFill>
                  <a:schemeClr val="bg1"/>
                </a:solidFill>
              </a:rPr>
              <a:t/>
            </a:r>
            <a:br>
              <a:rPr lang="en-GB" sz="2400" dirty="0">
                <a:solidFill>
                  <a:schemeClr val="bg1"/>
                </a:solidFill>
              </a:rPr>
            </a:br>
            <a:r>
              <a:rPr lang="en-GB" sz="2400" dirty="0">
                <a:solidFill>
                  <a:schemeClr val="bg1"/>
                </a:solidFill>
              </a:rPr>
              <a:t>das </a:t>
            </a:r>
            <a:r>
              <a:rPr lang="en-GB" sz="2400" dirty="0" err="1">
                <a:solidFill>
                  <a:schemeClr val="bg1"/>
                </a:solidFill>
              </a:rPr>
              <a:t>empresas</a:t>
            </a:r>
            <a:r>
              <a:rPr lang="en-GB" sz="2400" dirty="0">
                <a:solidFill>
                  <a:schemeClr val="bg1"/>
                </a:solidFill>
              </a:rPr>
              <a:t> da Fortune 500 </a:t>
            </a:r>
            <a:r>
              <a:rPr lang="en-GB" sz="2400" dirty="0" err="1">
                <a:solidFill>
                  <a:schemeClr val="bg1"/>
                </a:solidFill>
              </a:rPr>
              <a:t>escolhem</a:t>
            </a:r>
            <a:r>
              <a:rPr lang="en-GB" sz="2400" dirty="0">
                <a:solidFill>
                  <a:schemeClr val="bg1"/>
                </a:solidFill>
              </a:rPr>
              <a:t> a </a:t>
            </a:r>
            <a:r>
              <a:rPr lang="en-GB" sz="2400" dirty="0" err="1">
                <a:solidFill>
                  <a:schemeClr val="bg1"/>
                </a:solidFill>
              </a:rPr>
              <a:t>Arkadin</a:t>
            </a:r>
            <a:r>
              <a:rPr lang="en-GB" sz="2400" dirty="0">
                <a:solidFill>
                  <a:schemeClr val="bg1"/>
                </a:solidFill>
              </a:rPr>
              <a:t> para </a:t>
            </a:r>
            <a:r>
              <a:rPr lang="en-GB" sz="2400" dirty="0" err="1">
                <a:solidFill>
                  <a:schemeClr val="bg1"/>
                </a:solidFill>
              </a:rPr>
              <a:t>seus</a:t>
            </a:r>
            <a:r>
              <a:rPr lang="en-GB" sz="2400" dirty="0">
                <a:solidFill>
                  <a:schemeClr val="bg1"/>
                </a:solidFill>
              </a:rPr>
              <a:t> </a:t>
            </a:r>
            <a:r>
              <a:rPr lang="en-GB" sz="2400" dirty="0" err="1">
                <a:solidFill>
                  <a:schemeClr val="bg1"/>
                </a:solidFill>
              </a:rPr>
              <a:t>anúncios</a:t>
            </a:r>
            <a:r>
              <a:rPr lang="en-GB" sz="2400" dirty="0">
                <a:solidFill>
                  <a:schemeClr val="bg1"/>
                </a:solidFill>
              </a:rPr>
              <a:t> a </a:t>
            </a:r>
            <a:r>
              <a:rPr lang="en-GB" sz="2400" dirty="0" err="1">
                <a:solidFill>
                  <a:schemeClr val="bg1"/>
                </a:solidFill>
              </a:rPr>
              <a:t>investidores</a:t>
            </a:r>
            <a:endParaRPr lang="en-GB" sz="2400" dirty="0">
              <a:solidFill>
                <a:schemeClr val="bg1"/>
              </a:solidFill>
            </a:endParaRPr>
          </a:p>
          <a:p>
            <a:pPr>
              <a:lnSpc>
                <a:spcPts val="2133"/>
              </a:lnSpc>
            </a:pPr>
            <a:endParaRPr lang="en-GB" sz="2400" dirty="0">
              <a:solidFill>
                <a:schemeClr val="bg1"/>
              </a:solidFill>
            </a:endParaRPr>
          </a:p>
          <a:p>
            <a:pPr>
              <a:lnSpc>
                <a:spcPts val="1867"/>
              </a:lnSpc>
              <a:spcAft>
                <a:spcPts val="800"/>
              </a:spcAft>
            </a:pPr>
            <a:r>
              <a:rPr lang="en-GB" sz="3733" dirty="0">
                <a:solidFill>
                  <a:schemeClr val="bg1"/>
                </a:solidFill>
              </a:rPr>
              <a:t>+ de 5000</a:t>
            </a:r>
            <a:r>
              <a:rPr lang="en-GB" sz="2400" dirty="0">
                <a:solidFill>
                  <a:schemeClr val="bg1"/>
                </a:solidFill>
              </a:rPr>
              <a:t/>
            </a:r>
            <a:br>
              <a:rPr lang="en-GB" sz="2400" dirty="0">
                <a:solidFill>
                  <a:schemeClr val="bg1"/>
                </a:solidFill>
              </a:rPr>
            </a:br>
            <a:r>
              <a:rPr lang="en-GB" sz="2400" dirty="0" err="1">
                <a:solidFill>
                  <a:schemeClr val="bg1"/>
                </a:solidFill>
              </a:rPr>
              <a:t>anúncios</a:t>
            </a:r>
            <a:r>
              <a:rPr lang="en-GB" sz="2400" dirty="0">
                <a:solidFill>
                  <a:schemeClr val="bg1"/>
                </a:solidFill>
              </a:rPr>
              <a:t> a </a:t>
            </a:r>
            <a:r>
              <a:rPr lang="en-GB" sz="2400" dirty="0" err="1">
                <a:solidFill>
                  <a:schemeClr val="bg1"/>
                </a:solidFill>
              </a:rPr>
              <a:t>investidores</a:t>
            </a:r>
            <a:r>
              <a:rPr lang="en-GB" sz="2400" dirty="0">
                <a:solidFill>
                  <a:schemeClr val="bg1"/>
                </a:solidFill>
              </a:rPr>
              <a:t> por </a:t>
            </a:r>
            <a:r>
              <a:rPr lang="en-GB" sz="2400" dirty="0" err="1">
                <a:solidFill>
                  <a:schemeClr val="bg1"/>
                </a:solidFill>
              </a:rPr>
              <a:t>ano</a:t>
            </a:r>
            <a:endParaRPr lang="en-GB" sz="2400" dirty="0">
              <a:solidFill>
                <a:schemeClr val="bg1"/>
              </a:solidFill>
            </a:endParaRPr>
          </a:p>
          <a:p>
            <a:pPr>
              <a:lnSpc>
                <a:spcPts val="2133"/>
              </a:lnSpc>
            </a:pPr>
            <a:endParaRPr lang="en-GB" sz="2400" dirty="0">
              <a:solidFill>
                <a:schemeClr val="bg1"/>
              </a:solidFill>
            </a:endParaRPr>
          </a:p>
          <a:p>
            <a:pPr>
              <a:lnSpc>
                <a:spcPts val="1867"/>
              </a:lnSpc>
              <a:spcAft>
                <a:spcPts val="800"/>
              </a:spcAft>
            </a:pPr>
            <a:r>
              <a:rPr lang="en-GB" sz="3733" dirty="0">
                <a:solidFill>
                  <a:schemeClr val="bg1"/>
                </a:solidFill>
              </a:rPr>
              <a:t>2500 </a:t>
            </a:r>
            <a:r>
              <a:rPr lang="en-GB" sz="2400" dirty="0">
                <a:solidFill>
                  <a:schemeClr val="bg1"/>
                </a:solidFill>
              </a:rPr>
              <a:t/>
            </a:r>
            <a:br>
              <a:rPr lang="en-GB" sz="2400" dirty="0">
                <a:solidFill>
                  <a:schemeClr val="bg1"/>
                </a:solidFill>
              </a:rPr>
            </a:br>
            <a:r>
              <a:rPr lang="en-GB" sz="2400" dirty="0" err="1" smtClean="0">
                <a:solidFill>
                  <a:schemeClr val="bg1"/>
                </a:solidFill>
              </a:rPr>
              <a:t>companias</a:t>
            </a:r>
            <a:r>
              <a:rPr lang="en-GB" sz="2400" dirty="0" smtClean="0">
                <a:solidFill>
                  <a:schemeClr val="bg1"/>
                </a:solidFill>
              </a:rPr>
              <a:t> </a:t>
            </a:r>
            <a:r>
              <a:rPr lang="en-GB" sz="2400" dirty="0" err="1">
                <a:solidFill>
                  <a:schemeClr val="bg1"/>
                </a:solidFill>
              </a:rPr>
              <a:t>confiam</a:t>
            </a:r>
            <a:r>
              <a:rPr lang="en-GB" sz="2400" dirty="0">
                <a:solidFill>
                  <a:schemeClr val="bg1"/>
                </a:solidFill>
              </a:rPr>
              <a:t> </a:t>
            </a:r>
            <a:r>
              <a:rPr lang="en-GB" sz="2400" dirty="0" err="1">
                <a:solidFill>
                  <a:schemeClr val="bg1"/>
                </a:solidFill>
              </a:rPr>
              <a:t>na</a:t>
            </a:r>
            <a:r>
              <a:rPr lang="en-GB" sz="2400" dirty="0">
                <a:solidFill>
                  <a:schemeClr val="bg1"/>
                </a:solidFill>
              </a:rPr>
              <a:t> </a:t>
            </a:r>
            <a:r>
              <a:rPr lang="en-GB" sz="2400" dirty="0" err="1">
                <a:solidFill>
                  <a:schemeClr val="bg1"/>
                </a:solidFill>
              </a:rPr>
              <a:t>Arkadin</a:t>
            </a:r>
            <a:r>
              <a:rPr lang="en-GB" sz="2400" dirty="0">
                <a:solidFill>
                  <a:schemeClr val="bg1"/>
                </a:solidFill>
              </a:rPr>
              <a:t> para </a:t>
            </a:r>
            <a:r>
              <a:rPr lang="en-GB" sz="2400" dirty="0" err="1">
                <a:solidFill>
                  <a:schemeClr val="bg1"/>
                </a:solidFill>
              </a:rPr>
              <a:t>fazer</a:t>
            </a:r>
            <a:r>
              <a:rPr lang="en-GB" sz="2400" dirty="0">
                <a:solidFill>
                  <a:schemeClr val="bg1"/>
                </a:solidFill>
              </a:rPr>
              <a:t> </a:t>
            </a:r>
            <a:r>
              <a:rPr lang="en-GB" sz="2400" dirty="0" err="1">
                <a:solidFill>
                  <a:schemeClr val="bg1"/>
                </a:solidFill>
              </a:rPr>
              <a:t>seus</a:t>
            </a:r>
            <a:r>
              <a:rPr lang="en-GB" sz="2400" dirty="0">
                <a:solidFill>
                  <a:schemeClr val="bg1"/>
                </a:solidFill>
              </a:rPr>
              <a:t> </a:t>
            </a:r>
            <a:r>
              <a:rPr lang="en-GB" sz="2400" dirty="0" err="1">
                <a:solidFill>
                  <a:schemeClr val="bg1"/>
                </a:solidFill>
              </a:rPr>
              <a:t>anúncios</a:t>
            </a:r>
            <a:r>
              <a:rPr lang="en-GB" sz="2400" dirty="0">
                <a:solidFill>
                  <a:schemeClr val="bg1"/>
                </a:solidFill>
              </a:rPr>
              <a:t> a </a:t>
            </a:r>
            <a:r>
              <a:rPr lang="en-GB" sz="2400" dirty="0" err="1">
                <a:solidFill>
                  <a:schemeClr val="bg1"/>
                </a:solidFill>
              </a:rPr>
              <a:t>investidores</a:t>
            </a:r>
            <a:endParaRPr lang="en-GB" sz="2400" b="1" dirty="0">
              <a:solidFill>
                <a:schemeClr val="bg1"/>
              </a:solidFill>
            </a:endParaRPr>
          </a:p>
        </p:txBody>
      </p:sp>
      <p:pic>
        <p:nvPicPr>
          <p:cNvPr id="23" name="Imagen 22"/>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43897"/>
          <a:stretch/>
        </p:blipFill>
        <p:spPr>
          <a:xfrm>
            <a:off x="2681294" y="1186650"/>
            <a:ext cx="5339759" cy="5671349"/>
          </a:xfrm>
          <a:prstGeom prst="rect">
            <a:avLst/>
          </a:prstGeom>
        </p:spPr>
      </p:pic>
      <p:sp>
        <p:nvSpPr>
          <p:cNvPr id="4" name="Rectangle 3"/>
          <p:cNvSpPr/>
          <p:nvPr/>
        </p:nvSpPr>
        <p:spPr>
          <a:xfrm>
            <a:off x="0" y="1168233"/>
            <a:ext cx="3367315" cy="1432070"/>
          </a:xfrm>
          <a:prstGeom prst="rect">
            <a:avLst/>
          </a:prstGeom>
          <a:solidFill>
            <a:srgbClr val="ABE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8" name="Connecteur droit 17"/>
          <p:cNvCxnSpPr/>
          <p:nvPr/>
        </p:nvCxnSpPr>
        <p:spPr>
          <a:xfrm>
            <a:off x="345403" y="3986721"/>
            <a:ext cx="285499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8" name="object 9"/>
          <p:cNvSpPr txBox="1"/>
          <p:nvPr/>
        </p:nvSpPr>
        <p:spPr>
          <a:xfrm>
            <a:off x="471547" y="1456492"/>
            <a:ext cx="2564443" cy="284950"/>
          </a:xfrm>
          <a:prstGeom prst="rect">
            <a:avLst/>
          </a:prstGeom>
        </p:spPr>
        <p:txBody>
          <a:bodyPr vert="horz" wrap="square" lIns="0" tIns="0" rIns="0" bIns="0" rtlCol="0">
            <a:spAutoFit/>
          </a:bodyPr>
          <a:lstStyle/>
          <a:p>
            <a:pPr marL="7694" marR="3076" indent="1155" algn="ctr" defTabSz="553205">
              <a:lnSpc>
                <a:spcPts val="2400"/>
              </a:lnSpc>
            </a:pPr>
            <a:r>
              <a:rPr lang="en-GB" sz="1600" b="1" spc="-5" dirty="0" smtClean="0">
                <a:solidFill>
                  <a:schemeClr val="bg1"/>
                </a:solidFill>
                <a:cs typeface="Calibri"/>
              </a:rPr>
              <a:t>CONCEPTO</a:t>
            </a:r>
            <a:endParaRPr lang="en-GB" sz="1600" b="1" spc="-5" dirty="0">
              <a:solidFill>
                <a:schemeClr val="bg1"/>
              </a:solidFill>
              <a:cs typeface="Calibri"/>
            </a:endParaRPr>
          </a:p>
        </p:txBody>
      </p:sp>
      <p:sp>
        <p:nvSpPr>
          <p:cNvPr id="14" name="Rectangle 13"/>
          <p:cNvSpPr/>
          <p:nvPr/>
        </p:nvSpPr>
        <p:spPr>
          <a:xfrm>
            <a:off x="0" y="2597885"/>
            <a:ext cx="3367315" cy="1420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Rectangle 14"/>
          <p:cNvSpPr/>
          <p:nvPr/>
        </p:nvSpPr>
        <p:spPr>
          <a:xfrm>
            <a:off x="-2" y="4014680"/>
            <a:ext cx="3367317" cy="1420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Rectangle 15"/>
          <p:cNvSpPr/>
          <p:nvPr/>
        </p:nvSpPr>
        <p:spPr>
          <a:xfrm>
            <a:off x="-2" y="5438917"/>
            <a:ext cx="3367317" cy="141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29" name="Connecteur droit 17"/>
          <p:cNvCxnSpPr/>
          <p:nvPr/>
        </p:nvCxnSpPr>
        <p:spPr>
          <a:xfrm>
            <a:off x="517943" y="3844283"/>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Connecteur droit 17"/>
          <p:cNvCxnSpPr/>
          <p:nvPr/>
        </p:nvCxnSpPr>
        <p:spPr>
          <a:xfrm>
            <a:off x="540046" y="5247968"/>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Connecteur droit 17"/>
          <p:cNvCxnSpPr/>
          <p:nvPr/>
        </p:nvCxnSpPr>
        <p:spPr>
          <a:xfrm>
            <a:off x="540046" y="2408515"/>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Connecteur droit 17"/>
          <p:cNvCxnSpPr/>
          <p:nvPr/>
        </p:nvCxnSpPr>
        <p:spPr>
          <a:xfrm>
            <a:off x="540046" y="6618430"/>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2" name="Triangle isocèle 18"/>
          <p:cNvSpPr/>
          <p:nvPr/>
        </p:nvSpPr>
        <p:spPr>
          <a:xfrm rot="5400000">
            <a:off x="3288658" y="1744737"/>
            <a:ext cx="331178" cy="179026"/>
          </a:xfrm>
          <a:prstGeom prst="triangle">
            <a:avLst/>
          </a:prstGeom>
          <a:solidFill>
            <a:srgbClr val="ABE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20"/>
          <p:cNvSpPr/>
          <p:nvPr/>
        </p:nvSpPr>
        <p:spPr>
          <a:xfrm>
            <a:off x="3907362" y="1741442"/>
            <a:ext cx="3792850" cy="3138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gn="just"/>
            <a:r>
              <a:rPr lang="es-MX" sz="2400" dirty="0" smtClean="0"/>
              <a:t>Es un diagrama que muestra el orden secuencial de los eventos y sucesos del sistema.</a:t>
            </a:r>
            <a:endParaRPr lang="es-MX" sz="2400" dirty="0"/>
          </a:p>
          <a:p>
            <a:pPr lvl="0" algn="just"/>
            <a:endParaRPr lang="es-MX" sz="2400" dirty="0"/>
          </a:p>
        </p:txBody>
      </p:sp>
    </p:spTree>
    <p:extLst>
      <p:ext uri="{BB962C8B-B14F-4D97-AF65-F5344CB8AC3E}">
        <p14:creationId xmlns:p14="http://schemas.microsoft.com/office/powerpoint/2010/main" val="40977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191" y="1168382"/>
            <a:ext cx="9525000" cy="5661299"/>
          </a:xfrm>
          <a:prstGeom prst="rect">
            <a:avLst/>
          </a:prstGeom>
        </p:spPr>
      </p:pic>
      <p:pic>
        <p:nvPicPr>
          <p:cNvPr id="35" name="Imagen 34"/>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43897"/>
          <a:stretch/>
        </p:blipFill>
        <p:spPr>
          <a:xfrm>
            <a:off x="2681293" y="1168233"/>
            <a:ext cx="5343769" cy="5675608"/>
          </a:xfrm>
          <a:prstGeom prst="rect">
            <a:avLst/>
          </a:prstGeom>
        </p:spPr>
      </p:pic>
      <p:sp>
        <p:nvSpPr>
          <p:cNvPr id="2" name="Title 1"/>
          <p:cNvSpPr>
            <a:spLocks noGrp="1"/>
          </p:cNvSpPr>
          <p:nvPr>
            <p:ph type="title"/>
          </p:nvPr>
        </p:nvSpPr>
        <p:spPr>
          <a:xfrm>
            <a:off x="345403" y="282988"/>
            <a:ext cx="11473200" cy="504000"/>
          </a:xfrm>
        </p:spPr>
        <p:txBody>
          <a:bodyPr>
            <a:noAutofit/>
          </a:bodyPr>
          <a:lstStyle/>
          <a:p>
            <a:pPr algn="r"/>
            <a:r>
              <a:rPr lang="en-GB" b="1" dirty="0" smtClean="0">
                <a:solidFill>
                  <a:schemeClr val="tx1"/>
                </a:solidFill>
              </a:rPr>
              <a:t>3.4  DIAGRAMA DE SECUENCIA</a:t>
            </a:r>
            <a:endParaRPr lang="en-GB" b="1" dirty="0">
              <a:solidFill>
                <a:schemeClr val="tx1"/>
              </a:solidFill>
            </a:endParaRPr>
          </a:p>
        </p:txBody>
      </p:sp>
      <p:sp>
        <p:nvSpPr>
          <p:cNvPr id="11" name="Content Placeholder 2"/>
          <p:cNvSpPr txBox="1">
            <a:spLocks/>
          </p:cNvSpPr>
          <p:nvPr/>
        </p:nvSpPr>
        <p:spPr>
          <a:xfrm>
            <a:off x="8821139" y="3267441"/>
            <a:ext cx="3360183" cy="3352800"/>
          </a:xfrm>
          <a:prstGeom prst="ellipse">
            <a:avLst/>
          </a:prstGeom>
          <a:noFill/>
        </p:spPr>
        <p:style>
          <a:lnRef idx="0">
            <a:schemeClr val="accent5"/>
          </a:lnRef>
          <a:fillRef idx="3">
            <a:schemeClr val="accent5"/>
          </a:fillRef>
          <a:effectRef idx="3">
            <a:schemeClr val="accent5"/>
          </a:effectRef>
          <a:fontRef idx="minor">
            <a:schemeClr val="lt1"/>
          </a:fontRef>
        </p:style>
        <p:txBody>
          <a:bodyPr vert="horz" wrap="square" lIns="0" tIns="0" rIns="0" bIns="0" rtlCol="0" anchor="ctr">
            <a:noAutofit/>
          </a:bodyPr>
          <a:lstStyle>
            <a:lvl1pPr marL="0" indent="0" algn="l" defTabSz="685800" rtl="0" eaLnBrk="1" latinLnBrk="0" hangingPunct="1">
              <a:lnSpc>
                <a:spcPts val="1650"/>
              </a:lnSpc>
              <a:spcBef>
                <a:spcPts val="1650"/>
              </a:spcBef>
              <a:spcAft>
                <a:spcPts val="0"/>
              </a:spcAft>
              <a:buFont typeface="Arial" panose="020B0604020202020204" pitchFamily="34" charset="0"/>
              <a:buNone/>
              <a:defRPr sz="1500" kern="1200" baseline="0">
                <a:solidFill>
                  <a:schemeClr val="bg2"/>
                </a:solidFill>
                <a:latin typeface="+mn-lt"/>
                <a:ea typeface="+mn-ea"/>
                <a:cs typeface="+mn-cs"/>
              </a:defRPr>
            </a:lvl1pPr>
            <a:lvl2pPr marL="0" indent="0" algn="l" defTabSz="685800" rtl="0" eaLnBrk="1" latinLnBrk="0" hangingPunct="1">
              <a:lnSpc>
                <a:spcPts val="1650"/>
              </a:lnSpc>
              <a:spcBef>
                <a:spcPts val="1650"/>
              </a:spcBef>
              <a:spcAft>
                <a:spcPts val="0"/>
              </a:spcAft>
              <a:buFont typeface="Arial" panose="020B0604020202020204" pitchFamily="34" charset="0"/>
              <a:buNone/>
              <a:defRPr sz="1700" kern="1200">
                <a:solidFill>
                  <a:schemeClr val="tx2"/>
                </a:solidFill>
                <a:latin typeface="+mn-lt"/>
                <a:ea typeface="+mn-ea"/>
                <a:cs typeface="+mn-cs"/>
              </a:defRPr>
            </a:lvl2pPr>
            <a:lvl3pPr marL="135731" indent="-135731" algn="l" defTabSz="685800" rtl="0" eaLnBrk="1" latinLnBrk="0" hangingPunct="1">
              <a:lnSpc>
                <a:spcPts val="1650"/>
              </a:lnSpc>
              <a:spcBef>
                <a:spcPts val="1650"/>
              </a:spcBef>
              <a:spcAft>
                <a:spcPts val="0"/>
              </a:spcAft>
              <a:buClr>
                <a:schemeClr val="tx2"/>
              </a:buClr>
              <a:buFont typeface="Calibri" panose="020F0502020204030204" pitchFamily="34" charset="0"/>
              <a:buChar char="–"/>
              <a:defRPr sz="1500" kern="1200">
                <a:solidFill>
                  <a:schemeClr val="bg2"/>
                </a:solidFill>
                <a:latin typeface="+mn-lt"/>
                <a:ea typeface="+mn-ea"/>
                <a:cs typeface="+mn-cs"/>
              </a:defRPr>
            </a:lvl3pPr>
            <a:lvl4pPr marL="270272" indent="-134541" algn="l" defTabSz="685800" rtl="0" eaLnBrk="1" latinLnBrk="0" hangingPunct="1">
              <a:lnSpc>
                <a:spcPts val="1650"/>
              </a:lnSpc>
              <a:spcBef>
                <a:spcPts val="638"/>
              </a:spcBef>
              <a:buClr>
                <a:schemeClr val="tx2"/>
              </a:buClr>
              <a:buFont typeface="Calibri" panose="020F0502020204030204" pitchFamily="34" charset="0"/>
              <a:buChar char="–"/>
              <a:defRPr sz="1500" kern="1200">
                <a:solidFill>
                  <a:schemeClr val="bg2"/>
                </a:solidFill>
                <a:latin typeface="+mn-lt"/>
                <a:ea typeface="+mn-ea"/>
                <a:cs typeface="+mn-cs"/>
              </a:defRPr>
            </a:lvl4pPr>
            <a:lvl5pPr marL="0" indent="0" algn="l" defTabSz="685800" rtl="0" eaLnBrk="1" latinLnBrk="0" hangingPunct="1">
              <a:lnSpc>
                <a:spcPts val="1500"/>
              </a:lnSpc>
              <a:spcBef>
                <a:spcPts val="1500"/>
              </a:spcBef>
              <a:buFont typeface="Arial" panose="020B0604020202020204" pitchFamily="34" charset="0"/>
              <a:buNone/>
              <a:defRPr sz="1400" kern="1200">
                <a:solidFill>
                  <a:schemeClr val="bg2"/>
                </a:solidFill>
                <a:latin typeface="+mn-lt"/>
                <a:ea typeface="+mn-ea"/>
                <a:cs typeface="+mn-cs"/>
              </a:defRPr>
            </a:lvl5pPr>
            <a:lvl6pPr marL="0" indent="0" algn="l" defTabSz="685800" rtl="0" eaLnBrk="1" latinLnBrk="0" hangingPunct="1">
              <a:lnSpc>
                <a:spcPts val="1350"/>
              </a:lnSpc>
              <a:spcBef>
                <a:spcPts val="1350"/>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ts val="1600"/>
              </a:lnSpc>
              <a:spcBef>
                <a:spcPts val="0"/>
              </a:spcBef>
            </a:pPr>
            <a:endParaRPr lang="en-GB" sz="1067" b="1" dirty="0">
              <a:solidFill>
                <a:schemeClr val="bg1"/>
              </a:solidFill>
            </a:endParaRPr>
          </a:p>
        </p:txBody>
      </p:sp>
      <p:sp>
        <p:nvSpPr>
          <p:cNvPr id="17" name="object 9"/>
          <p:cNvSpPr txBox="1"/>
          <p:nvPr/>
        </p:nvSpPr>
        <p:spPr>
          <a:xfrm>
            <a:off x="327179" y="1575366"/>
            <a:ext cx="2332012" cy="615553"/>
          </a:xfrm>
          <a:prstGeom prst="rect">
            <a:avLst/>
          </a:prstGeom>
        </p:spPr>
        <p:txBody>
          <a:bodyPr vert="horz" wrap="square" lIns="0" tIns="0" rIns="0" bIns="0" rtlCol="0">
            <a:spAutoFit/>
          </a:bodyPr>
          <a:lstStyle/>
          <a:p>
            <a:pPr marL="7694" marR="3076" indent="1155" defTabSz="553205">
              <a:lnSpc>
                <a:spcPts val="2400"/>
              </a:lnSpc>
            </a:pPr>
            <a:r>
              <a:rPr lang="en-GB" sz="2133" b="1" spc="-5" dirty="0" err="1">
                <a:solidFill>
                  <a:schemeClr val="bg1"/>
                </a:solidFill>
                <a:cs typeface="Calibri"/>
              </a:rPr>
              <a:t>Relação</a:t>
            </a:r>
            <a:r>
              <a:rPr lang="en-GB" sz="2133" b="1" spc="-5" dirty="0">
                <a:solidFill>
                  <a:schemeClr val="bg1"/>
                </a:solidFill>
                <a:cs typeface="Calibri"/>
              </a:rPr>
              <a:t> com </a:t>
            </a:r>
            <a:r>
              <a:rPr lang="en-GB" sz="2133" b="1" spc="-5" dirty="0" err="1">
                <a:solidFill>
                  <a:schemeClr val="bg1"/>
                </a:solidFill>
                <a:cs typeface="Calibri"/>
              </a:rPr>
              <a:t>investidores</a:t>
            </a:r>
            <a:endParaRPr lang="en-GB" sz="1600" spc="-5" dirty="0">
              <a:solidFill>
                <a:schemeClr val="bg1"/>
              </a:solidFill>
              <a:cs typeface="Calibri"/>
            </a:endParaRPr>
          </a:p>
        </p:txBody>
      </p:sp>
      <p:sp>
        <p:nvSpPr>
          <p:cNvPr id="19" name="Triangle isocèle 18"/>
          <p:cNvSpPr/>
          <p:nvPr/>
        </p:nvSpPr>
        <p:spPr>
          <a:xfrm rot="5400000">
            <a:off x="3201043" y="1714900"/>
            <a:ext cx="441571" cy="2387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25" name="Connecteur droit 24"/>
          <p:cNvCxnSpPr/>
          <p:nvPr/>
        </p:nvCxnSpPr>
        <p:spPr>
          <a:xfrm>
            <a:off x="349282" y="5438917"/>
            <a:ext cx="285499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416994" y="1287379"/>
            <a:ext cx="4379469" cy="533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342900" indent="-342900" algn="just">
              <a:lnSpc>
                <a:spcPct val="150000"/>
              </a:lnSpc>
              <a:spcAft>
                <a:spcPts val="800"/>
              </a:spcAft>
              <a:buFont typeface="Arial" panose="020B0604020202020204" pitchFamily="34" charset="0"/>
              <a:buChar char="•"/>
            </a:pPr>
            <a:r>
              <a:rPr lang="es-MX" sz="2400" dirty="0" smtClean="0"/>
              <a:t>Pertenece a los diagrama de iteración.</a:t>
            </a:r>
          </a:p>
          <a:p>
            <a:pPr marL="342900" indent="-342900" algn="just">
              <a:lnSpc>
                <a:spcPct val="150000"/>
              </a:lnSpc>
              <a:spcAft>
                <a:spcPts val="800"/>
              </a:spcAft>
              <a:buFont typeface="Arial" panose="020B0604020202020204" pitchFamily="34" charset="0"/>
              <a:buChar char="•"/>
            </a:pPr>
            <a:r>
              <a:rPr lang="es-MX" sz="2400" dirty="0" smtClean="0">
                <a:solidFill>
                  <a:schemeClr val="bg1"/>
                </a:solidFill>
              </a:rPr>
              <a:t>Muestran el intercambio de mensajes</a:t>
            </a:r>
          </a:p>
          <a:p>
            <a:pPr marL="342900" indent="-342900" algn="just">
              <a:lnSpc>
                <a:spcPct val="150000"/>
              </a:lnSpc>
              <a:spcAft>
                <a:spcPts val="800"/>
              </a:spcAft>
              <a:buFont typeface="Arial" panose="020B0604020202020204" pitchFamily="34" charset="0"/>
              <a:buChar char="•"/>
            </a:pPr>
            <a:r>
              <a:rPr lang="es-MX" sz="2400" dirty="0" smtClean="0">
                <a:solidFill>
                  <a:schemeClr val="bg1"/>
                </a:solidFill>
              </a:rPr>
              <a:t>Se realiza a partir de la descripción de un caso de uso</a:t>
            </a:r>
            <a:endParaRPr lang="es-MX" sz="1400" dirty="0">
              <a:solidFill>
                <a:schemeClr val="bg1"/>
              </a:solidFill>
            </a:endParaRPr>
          </a:p>
        </p:txBody>
      </p:sp>
      <p:sp>
        <p:nvSpPr>
          <p:cNvPr id="4" name="Rectangle 3"/>
          <p:cNvSpPr/>
          <p:nvPr/>
        </p:nvSpPr>
        <p:spPr>
          <a:xfrm>
            <a:off x="0" y="1168233"/>
            <a:ext cx="3367315" cy="14320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8" name="Connecteur droit 17"/>
          <p:cNvCxnSpPr/>
          <p:nvPr/>
        </p:nvCxnSpPr>
        <p:spPr>
          <a:xfrm>
            <a:off x="345403" y="3986721"/>
            <a:ext cx="285499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2597885"/>
            <a:ext cx="3367315" cy="1420179"/>
          </a:xfrm>
          <a:prstGeom prst="rect">
            <a:avLst/>
          </a:prstGeom>
          <a:solidFill>
            <a:srgbClr val="ABE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Rectangle 14"/>
          <p:cNvSpPr/>
          <p:nvPr/>
        </p:nvSpPr>
        <p:spPr>
          <a:xfrm>
            <a:off x="-2" y="4014680"/>
            <a:ext cx="3367317" cy="1420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Rectangle 15"/>
          <p:cNvSpPr/>
          <p:nvPr/>
        </p:nvSpPr>
        <p:spPr>
          <a:xfrm>
            <a:off x="-2" y="5438917"/>
            <a:ext cx="3367317" cy="141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29" name="Connecteur droit 17"/>
          <p:cNvCxnSpPr/>
          <p:nvPr/>
        </p:nvCxnSpPr>
        <p:spPr>
          <a:xfrm>
            <a:off x="517943" y="3844283"/>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Connecteur droit 17"/>
          <p:cNvCxnSpPr/>
          <p:nvPr/>
        </p:nvCxnSpPr>
        <p:spPr>
          <a:xfrm>
            <a:off x="540046" y="5247968"/>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Connecteur droit 17"/>
          <p:cNvCxnSpPr/>
          <p:nvPr/>
        </p:nvCxnSpPr>
        <p:spPr>
          <a:xfrm>
            <a:off x="540046" y="2408515"/>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Connecteur droit 17"/>
          <p:cNvCxnSpPr/>
          <p:nvPr/>
        </p:nvCxnSpPr>
        <p:spPr>
          <a:xfrm>
            <a:off x="540046" y="6618430"/>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riangle isocèle 18"/>
          <p:cNvSpPr/>
          <p:nvPr/>
        </p:nvSpPr>
        <p:spPr>
          <a:xfrm rot="5400000">
            <a:off x="3275850" y="3218461"/>
            <a:ext cx="331178" cy="179026"/>
          </a:xfrm>
          <a:prstGeom prst="triangle">
            <a:avLst/>
          </a:prstGeom>
          <a:solidFill>
            <a:srgbClr val="ABE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bject 9"/>
          <p:cNvSpPr txBox="1"/>
          <p:nvPr/>
        </p:nvSpPr>
        <p:spPr>
          <a:xfrm>
            <a:off x="490679" y="3061366"/>
            <a:ext cx="2564443" cy="307777"/>
          </a:xfrm>
          <a:prstGeom prst="rect">
            <a:avLst/>
          </a:prstGeom>
        </p:spPr>
        <p:txBody>
          <a:bodyPr vert="horz" wrap="square" lIns="0" tIns="0" rIns="0" bIns="0" rtlCol="0">
            <a:spAutoFit/>
          </a:bodyPr>
          <a:lstStyle/>
          <a:p>
            <a:pPr marL="7694" marR="3076" indent="1155" algn="ctr" defTabSz="553205">
              <a:lnSpc>
                <a:spcPts val="2400"/>
              </a:lnSpc>
            </a:pPr>
            <a:r>
              <a:rPr lang="es-MX" sz="2133" b="1" spc="-5" dirty="0" smtClean="0">
                <a:solidFill>
                  <a:schemeClr val="bg1"/>
                </a:solidFill>
                <a:cs typeface="Calibri"/>
              </a:rPr>
              <a:t>Características</a:t>
            </a:r>
            <a:r>
              <a:rPr lang="en-GB" sz="2133" b="1" spc="-5" dirty="0" smtClean="0">
                <a:solidFill>
                  <a:schemeClr val="bg1"/>
                </a:solidFill>
                <a:cs typeface="Calibri"/>
              </a:rPr>
              <a:t> </a:t>
            </a:r>
            <a:endParaRPr lang="en-GB" sz="1600" b="1" spc="-5" dirty="0">
              <a:solidFill>
                <a:schemeClr val="bg1"/>
              </a:solidFill>
              <a:cs typeface="Calibri"/>
            </a:endParaRPr>
          </a:p>
        </p:txBody>
      </p:sp>
    </p:spTree>
    <p:extLst>
      <p:ext uri="{BB962C8B-B14F-4D97-AF65-F5344CB8AC3E}">
        <p14:creationId xmlns:p14="http://schemas.microsoft.com/office/powerpoint/2010/main" val="1223974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191" y="1168382"/>
            <a:ext cx="9525000" cy="5661299"/>
          </a:xfrm>
          <a:prstGeom prst="rect">
            <a:avLst/>
          </a:prstGeom>
        </p:spPr>
      </p:pic>
      <p:pic>
        <p:nvPicPr>
          <p:cNvPr id="26" name="Imagen 25"/>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43897"/>
          <a:stretch/>
        </p:blipFill>
        <p:spPr>
          <a:xfrm>
            <a:off x="2681293" y="1168233"/>
            <a:ext cx="5343769" cy="5675608"/>
          </a:xfrm>
          <a:prstGeom prst="rect">
            <a:avLst/>
          </a:prstGeom>
        </p:spPr>
      </p:pic>
      <p:sp>
        <p:nvSpPr>
          <p:cNvPr id="2" name="Title 1"/>
          <p:cNvSpPr>
            <a:spLocks noGrp="1"/>
          </p:cNvSpPr>
          <p:nvPr>
            <p:ph type="title"/>
          </p:nvPr>
        </p:nvSpPr>
        <p:spPr>
          <a:xfrm>
            <a:off x="345403" y="282988"/>
            <a:ext cx="11473200" cy="504000"/>
          </a:xfrm>
        </p:spPr>
        <p:txBody>
          <a:bodyPr>
            <a:noAutofit/>
          </a:bodyPr>
          <a:lstStyle/>
          <a:p>
            <a:pPr algn="r"/>
            <a:r>
              <a:rPr lang="en-GB" b="1" dirty="0"/>
              <a:t>3.4  DIAGRAMA DE SECUENCIA</a:t>
            </a:r>
            <a:endParaRPr lang="en-GB" i="1" dirty="0">
              <a:solidFill>
                <a:schemeClr val="tx1"/>
              </a:solidFill>
            </a:endParaRPr>
          </a:p>
        </p:txBody>
      </p:sp>
      <p:sp>
        <p:nvSpPr>
          <p:cNvPr id="11" name="Content Placeholder 2"/>
          <p:cNvSpPr txBox="1">
            <a:spLocks/>
          </p:cNvSpPr>
          <p:nvPr/>
        </p:nvSpPr>
        <p:spPr>
          <a:xfrm>
            <a:off x="8821139" y="3267441"/>
            <a:ext cx="3360183" cy="3352800"/>
          </a:xfrm>
          <a:prstGeom prst="ellipse">
            <a:avLst/>
          </a:prstGeom>
          <a:noFill/>
        </p:spPr>
        <p:style>
          <a:lnRef idx="0">
            <a:schemeClr val="accent5"/>
          </a:lnRef>
          <a:fillRef idx="3">
            <a:schemeClr val="accent5"/>
          </a:fillRef>
          <a:effectRef idx="3">
            <a:schemeClr val="accent5"/>
          </a:effectRef>
          <a:fontRef idx="minor">
            <a:schemeClr val="lt1"/>
          </a:fontRef>
        </p:style>
        <p:txBody>
          <a:bodyPr vert="horz" wrap="square" lIns="0" tIns="0" rIns="0" bIns="0" rtlCol="0" anchor="ctr">
            <a:noAutofit/>
          </a:bodyPr>
          <a:lstStyle>
            <a:lvl1pPr marL="0" indent="0" algn="l" defTabSz="685800" rtl="0" eaLnBrk="1" latinLnBrk="0" hangingPunct="1">
              <a:lnSpc>
                <a:spcPts val="1650"/>
              </a:lnSpc>
              <a:spcBef>
                <a:spcPts val="1650"/>
              </a:spcBef>
              <a:spcAft>
                <a:spcPts val="0"/>
              </a:spcAft>
              <a:buFont typeface="Arial" panose="020B0604020202020204" pitchFamily="34" charset="0"/>
              <a:buNone/>
              <a:defRPr sz="1500" kern="1200" baseline="0">
                <a:solidFill>
                  <a:schemeClr val="bg2"/>
                </a:solidFill>
                <a:latin typeface="+mn-lt"/>
                <a:ea typeface="+mn-ea"/>
                <a:cs typeface="+mn-cs"/>
              </a:defRPr>
            </a:lvl1pPr>
            <a:lvl2pPr marL="0" indent="0" algn="l" defTabSz="685800" rtl="0" eaLnBrk="1" latinLnBrk="0" hangingPunct="1">
              <a:lnSpc>
                <a:spcPts val="1650"/>
              </a:lnSpc>
              <a:spcBef>
                <a:spcPts val="1650"/>
              </a:spcBef>
              <a:spcAft>
                <a:spcPts val="0"/>
              </a:spcAft>
              <a:buFont typeface="Arial" panose="020B0604020202020204" pitchFamily="34" charset="0"/>
              <a:buNone/>
              <a:defRPr sz="1700" kern="1200">
                <a:solidFill>
                  <a:schemeClr val="tx2"/>
                </a:solidFill>
                <a:latin typeface="+mn-lt"/>
                <a:ea typeface="+mn-ea"/>
                <a:cs typeface="+mn-cs"/>
              </a:defRPr>
            </a:lvl2pPr>
            <a:lvl3pPr marL="135731" indent="-135731" algn="l" defTabSz="685800" rtl="0" eaLnBrk="1" latinLnBrk="0" hangingPunct="1">
              <a:lnSpc>
                <a:spcPts val="1650"/>
              </a:lnSpc>
              <a:spcBef>
                <a:spcPts val="1650"/>
              </a:spcBef>
              <a:spcAft>
                <a:spcPts val="0"/>
              </a:spcAft>
              <a:buClr>
                <a:schemeClr val="tx2"/>
              </a:buClr>
              <a:buFont typeface="Calibri" panose="020F0502020204030204" pitchFamily="34" charset="0"/>
              <a:buChar char="–"/>
              <a:defRPr sz="1500" kern="1200">
                <a:solidFill>
                  <a:schemeClr val="bg2"/>
                </a:solidFill>
                <a:latin typeface="+mn-lt"/>
                <a:ea typeface="+mn-ea"/>
                <a:cs typeface="+mn-cs"/>
              </a:defRPr>
            </a:lvl3pPr>
            <a:lvl4pPr marL="270272" indent="-134541" algn="l" defTabSz="685800" rtl="0" eaLnBrk="1" latinLnBrk="0" hangingPunct="1">
              <a:lnSpc>
                <a:spcPts val="1650"/>
              </a:lnSpc>
              <a:spcBef>
                <a:spcPts val="638"/>
              </a:spcBef>
              <a:buClr>
                <a:schemeClr val="tx2"/>
              </a:buClr>
              <a:buFont typeface="Calibri" panose="020F0502020204030204" pitchFamily="34" charset="0"/>
              <a:buChar char="–"/>
              <a:defRPr sz="1500" kern="1200">
                <a:solidFill>
                  <a:schemeClr val="bg2"/>
                </a:solidFill>
                <a:latin typeface="+mn-lt"/>
                <a:ea typeface="+mn-ea"/>
                <a:cs typeface="+mn-cs"/>
              </a:defRPr>
            </a:lvl4pPr>
            <a:lvl5pPr marL="0" indent="0" algn="l" defTabSz="685800" rtl="0" eaLnBrk="1" latinLnBrk="0" hangingPunct="1">
              <a:lnSpc>
                <a:spcPts val="1500"/>
              </a:lnSpc>
              <a:spcBef>
                <a:spcPts val="1500"/>
              </a:spcBef>
              <a:buFont typeface="Arial" panose="020B0604020202020204" pitchFamily="34" charset="0"/>
              <a:buNone/>
              <a:defRPr sz="1400" kern="1200">
                <a:solidFill>
                  <a:schemeClr val="bg2"/>
                </a:solidFill>
                <a:latin typeface="+mn-lt"/>
                <a:ea typeface="+mn-ea"/>
                <a:cs typeface="+mn-cs"/>
              </a:defRPr>
            </a:lvl5pPr>
            <a:lvl6pPr marL="0" indent="0" algn="l" defTabSz="685800" rtl="0" eaLnBrk="1" latinLnBrk="0" hangingPunct="1">
              <a:lnSpc>
                <a:spcPts val="1350"/>
              </a:lnSpc>
              <a:spcBef>
                <a:spcPts val="1350"/>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ts val="1600"/>
              </a:lnSpc>
              <a:spcBef>
                <a:spcPts val="0"/>
              </a:spcBef>
            </a:pPr>
            <a:endParaRPr lang="en-GB" sz="1067" b="1" dirty="0">
              <a:solidFill>
                <a:schemeClr val="bg1"/>
              </a:solidFill>
            </a:endParaRPr>
          </a:p>
        </p:txBody>
      </p:sp>
      <p:sp>
        <p:nvSpPr>
          <p:cNvPr id="17" name="object 9"/>
          <p:cNvSpPr txBox="1"/>
          <p:nvPr/>
        </p:nvSpPr>
        <p:spPr>
          <a:xfrm>
            <a:off x="327179" y="1575366"/>
            <a:ext cx="2332012" cy="615553"/>
          </a:xfrm>
          <a:prstGeom prst="rect">
            <a:avLst/>
          </a:prstGeom>
        </p:spPr>
        <p:txBody>
          <a:bodyPr vert="horz" wrap="square" lIns="0" tIns="0" rIns="0" bIns="0" rtlCol="0">
            <a:spAutoFit/>
          </a:bodyPr>
          <a:lstStyle/>
          <a:p>
            <a:pPr marL="7694" marR="3076" indent="1155" defTabSz="553205">
              <a:lnSpc>
                <a:spcPts val="2400"/>
              </a:lnSpc>
            </a:pPr>
            <a:r>
              <a:rPr lang="en-GB" sz="2133" b="1" spc="-5" dirty="0" err="1">
                <a:solidFill>
                  <a:schemeClr val="bg1"/>
                </a:solidFill>
                <a:cs typeface="Calibri"/>
              </a:rPr>
              <a:t>Relação</a:t>
            </a:r>
            <a:r>
              <a:rPr lang="en-GB" sz="2133" b="1" spc="-5" dirty="0">
                <a:solidFill>
                  <a:schemeClr val="bg1"/>
                </a:solidFill>
                <a:cs typeface="Calibri"/>
              </a:rPr>
              <a:t> com </a:t>
            </a:r>
            <a:r>
              <a:rPr lang="en-GB" sz="2133" b="1" spc="-5" dirty="0" err="1">
                <a:solidFill>
                  <a:schemeClr val="bg1"/>
                </a:solidFill>
                <a:cs typeface="Calibri"/>
              </a:rPr>
              <a:t>investidores</a:t>
            </a:r>
            <a:endParaRPr lang="en-GB" sz="1600" spc="-5" dirty="0">
              <a:solidFill>
                <a:schemeClr val="bg1"/>
              </a:solidFill>
              <a:cs typeface="Calibri"/>
            </a:endParaRPr>
          </a:p>
        </p:txBody>
      </p:sp>
      <p:sp>
        <p:nvSpPr>
          <p:cNvPr id="19" name="Triangle isocèle 18"/>
          <p:cNvSpPr/>
          <p:nvPr/>
        </p:nvSpPr>
        <p:spPr>
          <a:xfrm rot="5400000">
            <a:off x="3201043" y="1714900"/>
            <a:ext cx="441571" cy="2387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25" name="Connecteur droit 24"/>
          <p:cNvCxnSpPr/>
          <p:nvPr/>
        </p:nvCxnSpPr>
        <p:spPr>
          <a:xfrm>
            <a:off x="349282" y="5438917"/>
            <a:ext cx="285499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0" y="1168233"/>
            <a:ext cx="3367315" cy="14320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8" name="Connecteur droit 17"/>
          <p:cNvCxnSpPr/>
          <p:nvPr/>
        </p:nvCxnSpPr>
        <p:spPr>
          <a:xfrm>
            <a:off x="345403" y="3986721"/>
            <a:ext cx="285499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2597885"/>
            <a:ext cx="3367315" cy="1420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Rectangle 14"/>
          <p:cNvSpPr/>
          <p:nvPr/>
        </p:nvSpPr>
        <p:spPr>
          <a:xfrm>
            <a:off x="-2" y="4014680"/>
            <a:ext cx="3367317" cy="1420179"/>
          </a:xfrm>
          <a:prstGeom prst="rect">
            <a:avLst/>
          </a:prstGeom>
          <a:solidFill>
            <a:srgbClr val="ABE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Rectangle 15"/>
          <p:cNvSpPr/>
          <p:nvPr/>
        </p:nvSpPr>
        <p:spPr>
          <a:xfrm>
            <a:off x="-2" y="5438917"/>
            <a:ext cx="3367317" cy="141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29" name="Connecteur droit 17"/>
          <p:cNvCxnSpPr/>
          <p:nvPr/>
        </p:nvCxnSpPr>
        <p:spPr>
          <a:xfrm>
            <a:off x="517943" y="3844283"/>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Connecteur droit 17"/>
          <p:cNvCxnSpPr/>
          <p:nvPr/>
        </p:nvCxnSpPr>
        <p:spPr>
          <a:xfrm>
            <a:off x="540046" y="5247968"/>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Connecteur droit 17"/>
          <p:cNvCxnSpPr/>
          <p:nvPr/>
        </p:nvCxnSpPr>
        <p:spPr>
          <a:xfrm>
            <a:off x="540046" y="2408515"/>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Connecteur droit 17"/>
          <p:cNvCxnSpPr/>
          <p:nvPr/>
        </p:nvCxnSpPr>
        <p:spPr>
          <a:xfrm>
            <a:off x="540046" y="6618430"/>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2" name="Triangle isocèle 18"/>
          <p:cNvSpPr/>
          <p:nvPr/>
        </p:nvSpPr>
        <p:spPr>
          <a:xfrm rot="5400000">
            <a:off x="3291239" y="4635256"/>
            <a:ext cx="331178" cy="179026"/>
          </a:xfrm>
          <a:prstGeom prst="triangle">
            <a:avLst/>
          </a:prstGeom>
          <a:solidFill>
            <a:srgbClr val="ABE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bject 9"/>
          <p:cNvSpPr txBox="1"/>
          <p:nvPr/>
        </p:nvSpPr>
        <p:spPr>
          <a:xfrm>
            <a:off x="401434" y="4335331"/>
            <a:ext cx="2564443" cy="307777"/>
          </a:xfrm>
          <a:prstGeom prst="rect">
            <a:avLst/>
          </a:prstGeom>
        </p:spPr>
        <p:txBody>
          <a:bodyPr vert="horz" wrap="square" lIns="0" tIns="0" rIns="0" bIns="0" rtlCol="0">
            <a:spAutoFit/>
          </a:bodyPr>
          <a:lstStyle/>
          <a:p>
            <a:pPr marL="7694" marR="3076" indent="1155" algn="ctr" defTabSz="553205">
              <a:lnSpc>
                <a:spcPts val="2400"/>
              </a:lnSpc>
            </a:pPr>
            <a:r>
              <a:rPr lang="es-MX" sz="2133" b="1" spc="-5" dirty="0" smtClean="0">
                <a:solidFill>
                  <a:schemeClr val="bg1"/>
                </a:solidFill>
                <a:cs typeface="Calibri"/>
              </a:rPr>
              <a:t>Ventajas</a:t>
            </a:r>
            <a:endParaRPr lang="es-MX" sz="1600" b="1" spc="-5" dirty="0">
              <a:solidFill>
                <a:schemeClr val="bg1"/>
              </a:solidFill>
              <a:cs typeface="Calibri"/>
            </a:endParaRPr>
          </a:p>
        </p:txBody>
      </p:sp>
      <p:sp>
        <p:nvSpPr>
          <p:cNvPr id="27" name="Rectangle 20"/>
          <p:cNvSpPr/>
          <p:nvPr/>
        </p:nvSpPr>
        <p:spPr>
          <a:xfrm>
            <a:off x="3622123" y="1318875"/>
            <a:ext cx="4402939" cy="468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s-MX" sz="2400" dirty="0"/>
              <a:t> </a:t>
            </a:r>
            <a:r>
              <a:rPr lang="es-MX" sz="2400" dirty="0" smtClean="0"/>
              <a:t>•Da </a:t>
            </a:r>
            <a:r>
              <a:rPr lang="es-MX" sz="2400" dirty="0"/>
              <a:t>la posibilidad de representar los mensajes en función del tiempo.</a:t>
            </a:r>
          </a:p>
          <a:p>
            <a:pPr>
              <a:lnSpc>
                <a:spcPct val="150000"/>
              </a:lnSpc>
            </a:pPr>
            <a:r>
              <a:rPr lang="es-MX" sz="2400" dirty="0" smtClean="0"/>
              <a:t>•La </a:t>
            </a:r>
            <a:r>
              <a:rPr lang="es-MX" sz="2400" dirty="0"/>
              <a:t>separación de los mensajes no indica intervalos o cantidades de tiempo, solo ordenación temporal.</a:t>
            </a:r>
          </a:p>
          <a:p>
            <a:pPr>
              <a:lnSpc>
                <a:spcPct val="150000"/>
              </a:lnSpc>
            </a:pPr>
            <a:r>
              <a:rPr lang="es-MX" sz="2400" dirty="0" smtClean="0"/>
              <a:t>•Es </a:t>
            </a:r>
            <a:r>
              <a:rPr lang="es-MX" sz="2400" dirty="0"/>
              <a:t>posible añadir restricciones temporales</a:t>
            </a:r>
          </a:p>
          <a:p>
            <a:pPr>
              <a:lnSpc>
                <a:spcPct val="150000"/>
              </a:lnSpc>
            </a:pPr>
            <a:endParaRPr lang="es-MX" sz="2400" dirty="0"/>
          </a:p>
        </p:txBody>
      </p:sp>
    </p:spTree>
    <p:extLst>
      <p:ext uri="{BB962C8B-B14F-4D97-AF65-F5344CB8AC3E}">
        <p14:creationId xmlns:p14="http://schemas.microsoft.com/office/powerpoint/2010/main" val="1808974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191" y="1168382"/>
            <a:ext cx="9525000" cy="5661299"/>
          </a:xfrm>
          <a:prstGeom prst="rect">
            <a:avLst/>
          </a:prstGeom>
        </p:spPr>
      </p:pic>
      <p:pic>
        <p:nvPicPr>
          <p:cNvPr id="26" name="Imagen 25"/>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43897"/>
          <a:stretch/>
        </p:blipFill>
        <p:spPr>
          <a:xfrm>
            <a:off x="2681293" y="1168233"/>
            <a:ext cx="5343769" cy="5675608"/>
          </a:xfrm>
          <a:prstGeom prst="rect">
            <a:avLst/>
          </a:prstGeom>
        </p:spPr>
      </p:pic>
      <p:sp>
        <p:nvSpPr>
          <p:cNvPr id="2" name="Title 1"/>
          <p:cNvSpPr>
            <a:spLocks noGrp="1"/>
          </p:cNvSpPr>
          <p:nvPr>
            <p:ph type="title"/>
          </p:nvPr>
        </p:nvSpPr>
        <p:spPr>
          <a:xfrm>
            <a:off x="345403" y="282988"/>
            <a:ext cx="11473200" cy="504000"/>
          </a:xfrm>
        </p:spPr>
        <p:txBody>
          <a:bodyPr>
            <a:noAutofit/>
          </a:bodyPr>
          <a:lstStyle/>
          <a:p>
            <a:pPr algn="r"/>
            <a:r>
              <a:rPr lang="en-GB" b="1" dirty="0"/>
              <a:t>3.4  DIAGRAMA DE SECUENCIA</a:t>
            </a:r>
            <a:endParaRPr lang="en-GB" i="1" dirty="0">
              <a:solidFill>
                <a:schemeClr val="tx1"/>
              </a:solidFill>
            </a:endParaRPr>
          </a:p>
        </p:txBody>
      </p:sp>
      <p:sp>
        <p:nvSpPr>
          <p:cNvPr id="11" name="Content Placeholder 2"/>
          <p:cNvSpPr txBox="1">
            <a:spLocks/>
          </p:cNvSpPr>
          <p:nvPr/>
        </p:nvSpPr>
        <p:spPr>
          <a:xfrm>
            <a:off x="8821139" y="3267441"/>
            <a:ext cx="3360183" cy="3352800"/>
          </a:xfrm>
          <a:prstGeom prst="ellipse">
            <a:avLst/>
          </a:prstGeom>
          <a:noFill/>
        </p:spPr>
        <p:style>
          <a:lnRef idx="0">
            <a:schemeClr val="accent5"/>
          </a:lnRef>
          <a:fillRef idx="3">
            <a:schemeClr val="accent5"/>
          </a:fillRef>
          <a:effectRef idx="3">
            <a:schemeClr val="accent5"/>
          </a:effectRef>
          <a:fontRef idx="minor">
            <a:schemeClr val="lt1"/>
          </a:fontRef>
        </p:style>
        <p:txBody>
          <a:bodyPr vert="horz" wrap="square" lIns="0" tIns="0" rIns="0" bIns="0" rtlCol="0" anchor="ctr">
            <a:noAutofit/>
          </a:bodyPr>
          <a:lstStyle>
            <a:lvl1pPr marL="0" indent="0" algn="l" defTabSz="685800" rtl="0" eaLnBrk="1" latinLnBrk="0" hangingPunct="1">
              <a:lnSpc>
                <a:spcPts val="1650"/>
              </a:lnSpc>
              <a:spcBef>
                <a:spcPts val="1650"/>
              </a:spcBef>
              <a:spcAft>
                <a:spcPts val="0"/>
              </a:spcAft>
              <a:buFont typeface="Arial" panose="020B0604020202020204" pitchFamily="34" charset="0"/>
              <a:buNone/>
              <a:defRPr sz="1500" kern="1200" baseline="0">
                <a:solidFill>
                  <a:schemeClr val="bg2"/>
                </a:solidFill>
                <a:latin typeface="+mn-lt"/>
                <a:ea typeface="+mn-ea"/>
                <a:cs typeface="+mn-cs"/>
              </a:defRPr>
            </a:lvl1pPr>
            <a:lvl2pPr marL="0" indent="0" algn="l" defTabSz="685800" rtl="0" eaLnBrk="1" latinLnBrk="0" hangingPunct="1">
              <a:lnSpc>
                <a:spcPts val="1650"/>
              </a:lnSpc>
              <a:spcBef>
                <a:spcPts val="1650"/>
              </a:spcBef>
              <a:spcAft>
                <a:spcPts val="0"/>
              </a:spcAft>
              <a:buFont typeface="Arial" panose="020B0604020202020204" pitchFamily="34" charset="0"/>
              <a:buNone/>
              <a:defRPr sz="1700" kern="1200">
                <a:solidFill>
                  <a:schemeClr val="tx2"/>
                </a:solidFill>
                <a:latin typeface="+mn-lt"/>
                <a:ea typeface="+mn-ea"/>
                <a:cs typeface="+mn-cs"/>
              </a:defRPr>
            </a:lvl2pPr>
            <a:lvl3pPr marL="135731" indent="-135731" algn="l" defTabSz="685800" rtl="0" eaLnBrk="1" latinLnBrk="0" hangingPunct="1">
              <a:lnSpc>
                <a:spcPts val="1650"/>
              </a:lnSpc>
              <a:spcBef>
                <a:spcPts val="1650"/>
              </a:spcBef>
              <a:spcAft>
                <a:spcPts val="0"/>
              </a:spcAft>
              <a:buClr>
                <a:schemeClr val="tx2"/>
              </a:buClr>
              <a:buFont typeface="Calibri" panose="020F0502020204030204" pitchFamily="34" charset="0"/>
              <a:buChar char="–"/>
              <a:defRPr sz="1500" kern="1200">
                <a:solidFill>
                  <a:schemeClr val="bg2"/>
                </a:solidFill>
                <a:latin typeface="+mn-lt"/>
                <a:ea typeface="+mn-ea"/>
                <a:cs typeface="+mn-cs"/>
              </a:defRPr>
            </a:lvl3pPr>
            <a:lvl4pPr marL="270272" indent="-134541" algn="l" defTabSz="685800" rtl="0" eaLnBrk="1" latinLnBrk="0" hangingPunct="1">
              <a:lnSpc>
                <a:spcPts val="1650"/>
              </a:lnSpc>
              <a:spcBef>
                <a:spcPts val="638"/>
              </a:spcBef>
              <a:buClr>
                <a:schemeClr val="tx2"/>
              </a:buClr>
              <a:buFont typeface="Calibri" panose="020F0502020204030204" pitchFamily="34" charset="0"/>
              <a:buChar char="–"/>
              <a:defRPr sz="1500" kern="1200">
                <a:solidFill>
                  <a:schemeClr val="bg2"/>
                </a:solidFill>
                <a:latin typeface="+mn-lt"/>
                <a:ea typeface="+mn-ea"/>
                <a:cs typeface="+mn-cs"/>
              </a:defRPr>
            </a:lvl4pPr>
            <a:lvl5pPr marL="0" indent="0" algn="l" defTabSz="685800" rtl="0" eaLnBrk="1" latinLnBrk="0" hangingPunct="1">
              <a:lnSpc>
                <a:spcPts val="1500"/>
              </a:lnSpc>
              <a:spcBef>
                <a:spcPts val="1500"/>
              </a:spcBef>
              <a:buFont typeface="Arial" panose="020B0604020202020204" pitchFamily="34" charset="0"/>
              <a:buNone/>
              <a:defRPr sz="1400" kern="1200">
                <a:solidFill>
                  <a:schemeClr val="bg2"/>
                </a:solidFill>
                <a:latin typeface="+mn-lt"/>
                <a:ea typeface="+mn-ea"/>
                <a:cs typeface="+mn-cs"/>
              </a:defRPr>
            </a:lvl5pPr>
            <a:lvl6pPr marL="0" indent="0" algn="l" defTabSz="685800" rtl="0" eaLnBrk="1" latinLnBrk="0" hangingPunct="1">
              <a:lnSpc>
                <a:spcPts val="1350"/>
              </a:lnSpc>
              <a:spcBef>
                <a:spcPts val="1350"/>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ts val="1600"/>
              </a:lnSpc>
              <a:spcBef>
                <a:spcPts val="0"/>
              </a:spcBef>
            </a:pPr>
            <a:endParaRPr lang="en-GB" sz="1067" b="1" dirty="0">
              <a:solidFill>
                <a:schemeClr val="bg1"/>
              </a:solidFill>
            </a:endParaRPr>
          </a:p>
        </p:txBody>
      </p:sp>
      <p:sp>
        <p:nvSpPr>
          <p:cNvPr id="17" name="object 9"/>
          <p:cNvSpPr txBox="1"/>
          <p:nvPr/>
        </p:nvSpPr>
        <p:spPr>
          <a:xfrm>
            <a:off x="327179" y="1575366"/>
            <a:ext cx="2332012" cy="615553"/>
          </a:xfrm>
          <a:prstGeom prst="rect">
            <a:avLst/>
          </a:prstGeom>
        </p:spPr>
        <p:txBody>
          <a:bodyPr vert="horz" wrap="square" lIns="0" tIns="0" rIns="0" bIns="0" rtlCol="0">
            <a:spAutoFit/>
          </a:bodyPr>
          <a:lstStyle/>
          <a:p>
            <a:pPr marL="7694" marR="3076" indent="1155" defTabSz="553205">
              <a:lnSpc>
                <a:spcPts val="2400"/>
              </a:lnSpc>
            </a:pPr>
            <a:r>
              <a:rPr lang="en-GB" sz="2133" b="1" spc="-5" dirty="0" err="1">
                <a:solidFill>
                  <a:schemeClr val="bg1"/>
                </a:solidFill>
                <a:cs typeface="Calibri"/>
              </a:rPr>
              <a:t>Relação</a:t>
            </a:r>
            <a:r>
              <a:rPr lang="en-GB" sz="2133" b="1" spc="-5" dirty="0">
                <a:solidFill>
                  <a:schemeClr val="bg1"/>
                </a:solidFill>
                <a:cs typeface="Calibri"/>
              </a:rPr>
              <a:t> com </a:t>
            </a:r>
            <a:r>
              <a:rPr lang="en-GB" sz="2133" b="1" spc="-5" dirty="0" err="1">
                <a:solidFill>
                  <a:schemeClr val="bg1"/>
                </a:solidFill>
                <a:cs typeface="Calibri"/>
              </a:rPr>
              <a:t>investidores</a:t>
            </a:r>
            <a:endParaRPr lang="en-GB" sz="1600" spc="-5" dirty="0">
              <a:solidFill>
                <a:schemeClr val="bg1"/>
              </a:solidFill>
              <a:cs typeface="Calibri"/>
            </a:endParaRPr>
          </a:p>
        </p:txBody>
      </p:sp>
      <p:sp>
        <p:nvSpPr>
          <p:cNvPr id="19" name="Triangle isocèle 18"/>
          <p:cNvSpPr/>
          <p:nvPr/>
        </p:nvSpPr>
        <p:spPr>
          <a:xfrm rot="5400000">
            <a:off x="3201043" y="1714900"/>
            <a:ext cx="441571" cy="2387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25" name="Connecteur droit 24"/>
          <p:cNvCxnSpPr/>
          <p:nvPr/>
        </p:nvCxnSpPr>
        <p:spPr>
          <a:xfrm>
            <a:off x="349282" y="5438917"/>
            <a:ext cx="285499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0" y="1168233"/>
            <a:ext cx="3367315" cy="14320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8" name="Connecteur droit 17"/>
          <p:cNvCxnSpPr/>
          <p:nvPr/>
        </p:nvCxnSpPr>
        <p:spPr>
          <a:xfrm>
            <a:off x="345403" y="3986721"/>
            <a:ext cx="285499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2597885"/>
            <a:ext cx="3367315" cy="1420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Rectangle 14"/>
          <p:cNvSpPr/>
          <p:nvPr/>
        </p:nvSpPr>
        <p:spPr>
          <a:xfrm>
            <a:off x="-2" y="5444898"/>
            <a:ext cx="3367317" cy="1420179"/>
          </a:xfrm>
          <a:prstGeom prst="rect">
            <a:avLst/>
          </a:prstGeom>
          <a:solidFill>
            <a:srgbClr val="ABE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Rectangle 15"/>
          <p:cNvSpPr/>
          <p:nvPr/>
        </p:nvSpPr>
        <p:spPr>
          <a:xfrm>
            <a:off x="-2" y="4008710"/>
            <a:ext cx="3367317" cy="141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29" name="Connecteur droit 17"/>
          <p:cNvCxnSpPr/>
          <p:nvPr/>
        </p:nvCxnSpPr>
        <p:spPr>
          <a:xfrm>
            <a:off x="517943" y="3844283"/>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Connecteur droit 17"/>
          <p:cNvCxnSpPr/>
          <p:nvPr/>
        </p:nvCxnSpPr>
        <p:spPr>
          <a:xfrm>
            <a:off x="540046" y="5247968"/>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Connecteur droit 17"/>
          <p:cNvCxnSpPr/>
          <p:nvPr/>
        </p:nvCxnSpPr>
        <p:spPr>
          <a:xfrm>
            <a:off x="540046" y="2408515"/>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Connecteur droit 17"/>
          <p:cNvCxnSpPr/>
          <p:nvPr/>
        </p:nvCxnSpPr>
        <p:spPr>
          <a:xfrm>
            <a:off x="540046" y="6618430"/>
            <a:ext cx="2141248"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2" name="Triangle isocèle 18"/>
          <p:cNvSpPr/>
          <p:nvPr/>
        </p:nvSpPr>
        <p:spPr>
          <a:xfrm rot="5400000">
            <a:off x="3291239" y="4635256"/>
            <a:ext cx="331178" cy="179026"/>
          </a:xfrm>
          <a:prstGeom prst="triangle">
            <a:avLst/>
          </a:prstGeom>
          <a:solidFill>
            <a:srgbClr val="ABE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bject 9"/>
          <p:cNvSpPr txBox="1"/>
          <p:nvPr/>
        </p:nvSpPr>
        <p:spPr>
          <a:xfrm>
            <a:off x="401434" y="5929666"/>
            <a:ext cx="2564443" cy="307777"/>
          </a:xfrm>
          <a:prstGeom prst="rect">
            <a:avLst/>
          </a:prstGeom>
        </p:spPr>
        <p:txBody>
          <a:bodyPr vert="horz" wrap="square" lIns="0" tIns="0" rIns="0" bIns="0" rtlCol="0">
            <a:spAutoFit/>
          </a:bodyPr>
          <a:lstStyle/>
          <a:p>
            <a:pPr marL="7694" marR="3076" indent="1155" algn="ctr" defTabSz="553205">
              <a:lnSpc>
                <a:spcPts val="2400"/>
              </a:lnSpc>
            </a:pPr>
            <a:r>
              <a:rPr lang="es-MX" sz="2133" b="1" spc="-5" dirty="0" smtClean="0">
                <a:solidFill>
                  <a:schemeClr val="bg1"/>
                </a:solidFill>
                <a:cs typeface="Calibri"/>
              </a:rPr>
              <a:t>Desventajas</a:t>
            </a:r>
            <a:endParaRPr lang="es-MX" sz="1600" b="1" spc="-5" dirty="0">
              <a:solidFill>
                <a:schemeClr val="bg1"/>
              </a:solidFill>
              <a:cs typeface="Calibri"/>
            </a:endParaRPr>
          </a:p>
        </p:txBody>
      </p:sp>
      <p:sp>
        <p:nvSpPr>
          <p:cNvPr id="27" name="Rectangle 20"/>
          <p:cNvSpPr/>
          <p:nvPr/>
        </p:nvSpPr>
        <p:spPr>
          <a:xfrm>
            <a:off x="3622123" y="1318875"/>
            <a:ext cx="4519139" cy="4683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s-MX" sz="2400" dirty="0"/>
              <a:t> </a:t>
            </a:r>
            <a:r>
              <a:rPr lang="es-MX" sz="2400" dirty="0" smtClean="0"/>
              <a:t>•Una </a:t>
            </a:r>
            <a:r>
              <a:rPr lang="es-MX" sz="2400" dirty="0"/>
              <a:t>representación de un diagrama de secuencia demasiado largo, puede ser difícilmente entendido por alguien ajeno al sistema</a:t>
            </a:r>
            <a:r>
              <a:rPr lang="es-MX" sz="2400" dirty="0" smtClean="0"/>
              <a:t>.</a:t>
            </a:r>
            <a:endParaRPr lang="es-MX" sz="2400" dirty="0"/>
          </a:p>
        </p:txBody>
      </p:sp>
    </p:spTree>
    <p:extLst>
      <p:ext uri="{BB962C8B-B14F-4D97-AF65-F5344CB8AC3E}">
        <p14:creationId xmlns:p14="http://schemas.microsoft.com/office/powerpoint/2010/main" val="1082339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duotone>
              <a:prstClr val="black"/>
              <a:schemeClr val="accent5">
                <a:tint val="45000"/>
                <a:satMod val="400000"/>
              </a:schemeClr>
            </a:duotone>
          </a:blip>
          <a:stretch>
            <a:fillRect/>
          </a:stretch>
        </p:blipFill>
        <p:spPr>
          <a:xfrm>
            <a:off x="0" y="9226"/>
            <a:ext cx="12192000" cy="6848774"/>
          </a:xfrm>
          <a:prstGeom prst="rect">
            <a:avLst/>
          </a:prstGeom>
        </p:spPr>
      </p:pic>
      <p:sp>
        <p:nvSpPr>
          <p:cNvPr id="49" name="object 9"/>
          <p:cNvSpPr txBox="1"/>
          <p:nvPr/>
        </p:nvSpPr>
        <p:spPr>
          <a:xfrm>
            <a:off x="360000" y="995516"/>
            <a:ext cx="10946410" cy="738664"/>
          </a:xfrm>
          <a:prstGeom prst="rect">
            <a:avLst/>
          </a:prstGeom>
        </p:spPr>
        <p:txBody>
          <a:bodyPr vert="horz" wrap="square" lIns="0" tIns="0" rIns="0" bIns="0" rtlCol="0">
            <a:spAutoFit/>
          </a:bodyPr>
          <a:lstStyle/>
          <a:p>
            <a:pPr algn="just"/>
            <a:r>
              <a:rPr lang="es-MX" sz="2400" dirty="0" smtClean="0">
                <a:solidFill>
                  <a:schemeClr val="bg1"/>
                </a:solidFill>
              </a:rPr>
              <a:t>El </a:t>
            </a:r>
            <a:r>
              <a:rPr lang="es-MX" sz="2400" dirty="0">
                <a:solidFill>
                  <a:schemeClr val="bg1"/>
                </a:solidFill>
              </a:rPr>
              <a:t>diagrama de secuencia en UML, indica la forma en la que los eventos provocan transiciones de un objeto a otro </a:t>
            </a:r>
          </a:p>
        </p:txBody>
      </p:sp>
      <p:cxnSp>
        <p:nvCxnSpPr>
          <p:cNvPr id="57" name="Straight Connector 8"/>
          <p:cNvCxnSpPr/>
          <p:nvPr/>
        </p:nvCxnSpPr>
        <p:spPr>
          <a:xfrm>
            <a:off x="360000" y="864000"/>
            <a:ext cx="1147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p:nvPr>
        </p:nvSpPr>
        <p:spPr>
          <a:xfrm>
            <a:off x="327179" y="159262"/>
            <a:ext cx="11504821" cy="504000"/>
          </a:xfrm>
        </p:spPr>
        <p:txBody>
          <a:bodyPr>
            <a:noAutofit/>
          </a:bodyPr>
          <a:lstStyle/>
          <a:p>
            <a:r>
              <a:rPr lang="es-MX" b="1" dirty="0" smtClean="0">
                <a:solidFill>
                  <a:schemeClr val="bg1"/>
                </a:solidFill>
              </a:rPr>
              <a:t>ELEMENTOS DEL DIAGRAMA DE SECUENCIA</a:t>
            </a:r>
            <a:endParaRPr lang="es-MX" b="1" dirty="0">
              <a:solidFill>
                <a:schemeClr val="bg1"/>
              </a:solidFill>
            </a:endParaRPr>
          </a:p>
        </p:txBody>
      </p:sp>
      <p:cxnSp>
        <p:nvCxnSpPr>
          <p:cNvPr id="66" name="Connecteur droit 65"/>
          <p:cNvCxnSpPr/>
          <p:nvPr/>
        </p:nvCxnSpPr>
        <p:spPr>
          <a:xfrm>
            <a:off x="5833205" y="2061340"/>
            <a:ext cx="0" cy="2929209"/>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68" name="Straight Connector 8"/>
          <p:cNvCxnSpPr/>
          <p:nvPr/>
        </p:nvCxnSpPr>
        <p:spPr>
          <a:xfrm>
            <a:off x="360000" y="6045600"/>
            <a:ext cx="1147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bject 11"/>
          <p:cNvSpPr txBox="1"/>
          <p:nvPr/>
        </p:nvSpPr>
        <p:spPr>
          <a:xfrm>
            <a:off x="1532905" y="2275065"/>
            <a:ext cx="2767396" cy="2158732"/>
          </a:xfrm>
          <a:prstGeom prst="rect">
            <a:avLst/>
          </a:prstGeom>
          <a:solidFill>
            <a:schemeClr val="accent1">
              <a:alpha val="0"/>
            </a:schemeClr>
          </a:solidFill>
          <a:ln>
            <a:noFill/>
          </a:ln>
          <a:effectLst>
            <a:glow>
              <a:schemeClr val="accent1"/>
            </a:glow>
          </a:effectLst>
        </p:spPr>
        <p:txBody>
          <a:bodyPr vert="horz" wrap="square" lIns="0" tIns="0" rIns="0" bIns="0" rtlCol="0">
            <a:spAutoFit/>
          </a:bodyPr>
          <a:lstStyle>
            <a:defPPr>
              <a:defRPr lang="en-US"/>
            </a:defPPr>
            <a:lvl1pPr marL="5771" marR="2307" indent="866" algn="ctr" defTabSz="414914">
              <a:lnSpc>
                <a:spcPts val="1600"/>
              </a:lnSpc>
              <a:defRPr sz="1600" b="1" spc="-4">
                <a:solidFill>
                  <a:schemeClr val="bg1"/>
                </a:solidFill>
                <a:cs typeface="Calibri"/>
              </a:defRPr>
            </a:lvl1pPr>
          </a:lstStyle>
          <a:p>
            <a:pPr marL="291521" lvl="0" indent="-285750" algn="l">
              <a:lnSpc>
                <a:spcPct val="150000"/>
              </a:lnSpc>
              <a:buFont typeface="Arial" panose="020B0604020202020204" pitchFamily="34" charset="0"/>
              <a:buChar char="•"/>
            </a:pPr>
            <a:r>
              <a:rPr lang="es-MX" sz="2400" dirty="0" smtClean="0"/>
              <a:t>Rol de la clase</a:t>
            </a:r>
          </a:p>
          <a:p>
            <a:pPr marL="291521" lvl="0" indent="-285750" algn="l">
              <a:lnSpc>
                <a:spcPct val="150000"/>
              </a:lnSpc>
              <a:buFont typeface="Arial" panose="020B0604020202020204" pitchFamily="34" charset="0"/>
              <a:buChar char="•"/>
            </a:pPr>
            <a:r>
              <a:rPr lang="es-MX" sz="2400" dirty="0" smtClean="0"/>
              <a:t>Activación</a:t>
            </a:r>
          </a:p>
          <a:p>
            <a:pPr marL="291521" lvl="0" indent="-285750" algn="l">
              <a:lnSpc>
                <a:spcPct val="150000"/>
              </a:lnSpc>
              <a:buFont typeface="Arial" panose="020B0604020202020204" pitchFamily="34" charset="0"/>
              <a:buChar char="•"/>
            </a:pPr>
            <a:r>
              <a:rPr lang="es-MX" sz="2400" dirty="0" smtClean="0"/>
              <a:t>Mensaje</a:t>
            </a:r>
          </a:p>
          <a:p>
            <a:pPr lvl="0" indent="0" algn="l">
              <a:lnSpc>
                <a:spcPct val="150000"/>
              </a:lnSpc>
            </a:pPr>
            <a:endParaRPr lang="es-MX" sz="2400" dirty="0"/>
          </a:p>
        </p:txBody>
      </p:sp>
      <p:sp>
        <p:nvSpPr>
          <p:cNvPr id="2" name="Rectángulo 1"/>
          <p:cNvSpPr/>
          <p:nvPr/>
        </p:nvSpPr>
        <p:spPr>
          <a:xfrm>
            <a:off x="7008436" y="2258067"/>
            <a:ext cx="2916322" cy="2722284"/>
          </a:xfrm>
          <a:prstGeom prst="rect">
            <a:avLst/>
          </a:prstGeom>
        </p:spPr>
        <p:txBody>
          <a:bodyPr wrap="square">
            <a:spAutoFit/>
          </a:bodyPr>
          <a:lstStyle/>
          <a:p>
            <a:pPr marL="291521" marR="2307" indent="-285750" defTabSz="414914">
              <a:lnSpc>
                <a:spcPct val="150000"/>
              </a:lnSpc>
              <a:buFont typeface="Arial" panose="020B0604020202020204" pitchFamily="34" charset="0"/>
              <a:buChar char="•"/>
            </a:pPr>
            <a:r>
              <a:rPr lang="es-MX" sz="2400" b="1" spc="-4" dirty="0" smtClean="0">
                <a:solidFill>
                  <a:schemeClr val="bg1"/>
                </a:solidFill>
                <a:cs typeface="Calibri"/>
              </a:rPr>
              <a:t>Líneas de vida</a:t>
            </a:r>
          </a:p>
          <a:p>
            <a:pPr marL="291521" marR="2307" indent="-285750" defTabSz="414914">
              <a:lnSpc>
                <a:spcPct val="150000"/>
              </a:lnSpc>
              <a:buFont typeface="Arial" panose="020B0604020202020204" pitchFamily="34" charset="0"/>
              <a:buChar char="•"/>
            </a:pPr>
            <a:r>
              <a:rPr lang="es-MX" sz="2400" b="1" spc="-4" dirty="0" smtClean="0">
                <a:solidFill>
                  <a:schemeClr val="bg1"/>
                </a:solidFill>
                <a:cs typeface="Calibri"/>
              </a:rPr>
              <a:t>Destrucción de objetos</a:t>
            </a:r>
          </a:p>
          <a:p>
            <a:pPr marL="291521" marR="2307" indent="-285750" defTabSz="414914">
              <a:lnSpc>
                <a:spcPct val="150000"/>
              </a:lnSpc>
              <a:buFont typeface="Arial" panose="020B0604020202020204" pitchFamily="34" charset="0"/>
              <a:buChar char="•"/>
            </a:pPr>
            <a:r>
              <a:rPr lang="es-MX" sz="2400" b="1" spc="-4" dirty="0" err="1" smtClean="0">
                <a:solidFill>
                  <a:schemeClr val="bg1"/>
                </a:solidFill>
                <a:cs typeface="Calibri"/>
              </a:rPr>
              <a:t>Loops</a:t>
            </a:r>
            <a:endParaRPr lang="es-MX" sz="2400" b="1" spc="-4" dirty="0" smtClean="0">
              <a:solidFill>
                <a:schemeClr val="bg1"/>
              </a:solidFill>
              <a:cs typeface="Calibri"/>
            </a:endParaRPr>
          </a:p>
          <a:p>
            <a:pPr marL="291521" marR="2307" indent="-285750" defTabSz="414914">
              <a:lnSpc>
                <a:spcPct val="150000"/>
              </a:lnSpc>
              <a:buFont typeface="Arial" panose="020B0604020202020204" pitchFamily="34" charset="0"/>
              <a:buChar char="•"/>
            </a:pPr>
            <a:endParaRPr lang="es-MX" b="1" spc="-4" dirty="0">
              <a:solidFill>
                <a:schemeClr val="bg1"/>
              </a:solidFill>
              <a:cs typeface="Calibri"/>
            </a:endParaRPr>
          </a:p>
        </p:txBody>
      </p:sp>
    </p:spTree>
    <p:extLst>
      <p:ext uri="{BB962C8B-B14F-4D97-AF65-F5344CB8AC3E}">
        <p14:creationId xmlns:p14="http://schemas.microsoft.com/office/powerpoint/2010/main" val="853955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947463" y="962762"/>
            <a:ext cx="0" cy="106349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 name="Espace réservé du contenu 2"/>
          <p:cNvSpPr txBox="1">
            <a:spLocks/>
          </p:cNvSpPr>
          <p:nvPr/>
        </p:nvSpPr>
        <p:spPr>
          <a:xfrm>
            <a:off x="671745" y="530836"/>
            <a:ext cx="11664949" cy="1495425"/>
          </a:xfrm>
          <a:prstGeom prst="rect">
            <a:avLst/>
          </a:prstGeom>
        </p:spPr>
        <p:txBody>
          <a:bodyPr/>
          <a:lstStyle/>
          <a:p>
            <a:pPr marL="457189" indent="-457189" defTabSz="1219170" fontAlgn="base">
              <a:spcBef>
                <a:spcPct val="0"/>
              </a:spcBef>
              <a:spcAft>
                <a:spcPct val="0"/>
              </a:spcAft>
              <a:buClr>
                <a:srgbClr val="D20000"/>
              </a:buClr>
              <a:buSzPct val="140000"/>
              <a:buFont typeface="Trebuchet MS" pitchFamily="34" charset="0"/>
              <a:buChar char="●"/>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p>
          <a:p>
            <a:pPr marL="457189" indent="-457189" defTabSz="1219170" fontAlgn="base">
              <a:spcBef>
                <a:spcPct val="0"/>
              </a:spcBef>
              <a:spcAft>
                <a:spcPct val="0"/>
              </a:spcAft>
              <a:buClr>
                <a:srgbClr val="D20000"/>
              </a:buClr>
              <a:buSzPct val="140000"/>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endParaRPr lang="fr-FR" sz="2667" b="1" kern="0" dirty="0">
              <a:solidFill>
                <a:srgbClr val="63B335"/>
              </a:solidFill>
              <a:effectLst>
                <a:outerShdw blurRad="38100" dist="38100" dir="2700000" algn="tl">
                  <a:srgbClr val="000000">
                    <a:alpha val="43137"/>
                  </a:srgbClr>
                </a:outerShdw>
              </a:effectLst>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effectLst>
                  <a:outerShdw blurRad="38100" dist="38100" dir="2700000" algn="tl">
                    <a:srgbClr val="000000">
                      <a:alpha val="43137"/>
                    </a:srgbClr>
                  </a:outerShdw>
                </a:effectLst>
              </a:rPr>
              <a:t>	</a:t>
            </a:r>
            <a:endParaRPr lang="fr-FR" sz="2667" kern="0" dirty="0">
              <a:solidFill>
                <a:srgbClr val="63B335"/>
              </a:solidFill>
            </a:endParaRPr>
          </a:p>
        </p:txBody>
      </p:sp>
      <p:sp>
        <p:nvSpPr>
          <p:cNvPr id="92" name="TextBox 91"/>
          <p:cNvSpPr txBox="1"/>
          <p:nvPr/>
        </p:nvSpPr>
        <p:spPr>
          <a:xfrm>
            <a:off x="671745" y="1070294"/>
            <a:ext cx="4313599" cy="461665"/>
          </a:xfrm>
          <a:prstGeom prst="rect">
            <a:avLst/>
          </a:prstGeom>
          <a:noFill/>
        </p:spPr>
        <p:txBody>
          <a:bodyPr wrap="square" rtlCol="0">
            <a:spAutoFit/>
          </a:bodyPr>
          <a:lstStyle/>
          <a:p>
            <a:pPr algn="ctr"/>
            <a:r>
              <a:rPr lang="es-MX" sz="2400" dirty="0" smtClean="0"/>
              <a:t>ROL</a:t>
            </a:r>
            <a:r>
              <a:rPr lang="en-GB" sz="2400" dirty="0" smtClean="0"/>
              <a:t> DE LA </a:t>
            </a:r>
            <a:r>
              <a:rPr lang="es-MX" sz="2400" dirty="0" smtClean="0"/>
              <a:t>CLASE</a:t>
            </a:r>
            <a:endParaRPr lang="es-MX" sz="2400" dirty="0"/>
          </a:p>
        </p:txBody>
      </p:sp>
      <p:sp>
        <p:nvSpPr>
          <p:cNvPr id="93" name="TextBox 92"/>
          <p:cNvSpPr txBox="1"/>
          <p:nvPr/>
        </p:nvSpPr>
        <p:spPr>
          <a:xfrm>
            <a:off x="6399551" y="1070294"/>
            <a:ext cx="5017751" cy="461665"/>
          </a:xfrm>
          <a:prstGeom prst="rect">
            <a:avLst/>
          </a:prstGeom>
          <a:noFill/>
        </p:spPr>
        <p:txBody>
          <a:bodyPr wrap="square" rtlCol="0">
            <a:spAutoFit/>
          </a:bodyPr>
          <a:lstStyle/>
          <a:p>
            <a:pPr algn="ctr"/>
            <a:r>
              <a:rPr lang="es-MX" sz="2400" dirty="0" smtClean="0"/>
              <a:t>ACTIVACIÓN</a:t>
            </a:r>
            <a:endParaRPr lang="es-MX" sz="2400" dirty="0"/>
          </a:p>
        </p:txBody>
      </p:sp>
      <p:cxnSp>
        <p:nvCxnSpPr>
          <p:cNvPr id="44" name="Connecteur droit avec flèche 43"/>
          <p:cNvCxnSpPr/>
          <p:nvPr/>
        </p:nvCxnSpPr>
        <p:spPr>
          <a:xfrm flipH="1">
            <a:off x="389398" y="1512415"/>
            <a:ext cx="5167885" cy="0"/>
          </a:xfrm>
          <a:prstGeom prst="straightConnector1">
            <a:avLst/>
          </a:prstGeom>
          <a:ln w="28575">
            <a:solidFill>
              <a:srgbClr val="ABED33"/>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a:off x="6332424" y="1512416"/>
            <a:ext cx="5409091" cy="0"/>
          </a:xfrm>
          <a:prstGeom prst="straightConnector1">
            <a:avLst/>
          </a:prstGeom>
          <a:ln w="28575">
            <a:solidFill>
              <a:srgbClr val="ABED33"/>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69" name="Espace réservé du contenu 2"/>
          <p:cNvSpPr txBox="1">
            <a:spLocks/>
          </p:cNvSpPr>
          <p:nvPr/>
        </p:nvSpPr>
        <p:spPr bwMode="auto">
          <a:xfrm>
            <a:off x="985473" y="1933595"/>
            <a:ext cx="3465250" cy="2704158"/>
          </a:xfrm>
          <a:prstGeom prst="rect">
            <a:avLst/>
          </a:prstGeom>
          <a:solidFill>
            <a:srgbClr val="ABED33"/>
          </a:solidFill>
          <a:ln w="165100" cap="sq" cmpd="sng">
            <a:solidFill>
              <a:srgbClr val="FFFFFF">
                <a:lumMod val="95000"/>
              </a:srgbClr>
            </a:solidFill>
            <a:prstDash val="solid"/>
            <a:miter lim="800000"/>
          </a:ln>
          <a:effectLst>
            <a:outerShdw blurRad="254000" algn="tl" rotWithShape="0">
              <a:srgbClr val="000000">
                <a:alpha val="43000"/>
              </a:srgbClr>
            </a:outerShdw>
          </a:effectLst>
        </p:spPr>
        <p:txBody>
          <a:bodyPr lIns="121920" tIns="121920" rtlCol="0" anchor="t"/>
          <a:lstStyle>
            <a:defPPr>
              <a:defRPr lang="fr-FR"/>
            </a:defPPr>
            <a:lvl1pPr algn="ctr" defTabSz="914400">
              <a:lnSpc>
                <a:spcPct val="90000"/>
              </a:lnSpc>
              <a:spcAft>
                <a:spcPts val="300"/>
              </a:spcAft>
              <a:defRPr sz="1400" b="1" kern="0">
                <a:solidFill>
                  <a:sysClr val="window" lastClr="FFFFFF"/>
                </a:solidFill>
                <a:latin typeface="Helvetica Neue"/>
                <a:cs typeface="Helvetica Neu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fr-FR" sz="1600" dirty="0">
              <a:solidFill>
                <a:schemeClr val="accent1">
                  <a:lumMod val="75000"/>
                </a:schemeClr>
              </a:solidFill>
              <a:latin typeface="Neo Sans Std" panose="020B0504030504040204" pitchFamily="34" charset="0"/>
            </a:endParaRPr>
          </a:p>
          <a:p>
            <a:endParaRPr lang="fr-FR"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4" name="Título 1"/>
          <p:cNvSpPr txBox="1">
            <a:spLocks/>
          </p:cNvSpPr>
          <p:nvPr/>
        </p:nvSpPr>
        <p:spPr>
          <a:xfrm>
            <a:off x="2074748" y="0"/>
            <a:ext cx="10117252" cy="9432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4000" b="1" dirty="0" smtClean="0"/>
              <a:t>ELEMENTOS DEL DIAGRAMA DE SECUENCIA</a:t>
            </a:r>
            <a:endParaRPr lang="es-MX" sz="4000" b="1" dirty="0"/>
          </a:p>
        </p:txBody>
      </p:sp>
      <p:sp>
        <p:nvSpPr>
          <p:cNvPr id="82" name="Espace réservé du contenu 2"/>
          <p:cNvSpPr txBox="1">
            <a:spLocks/>
          </p:cNvSpPr>
          <p:nvPr/>
        </p:nvSpPr>
        <p:spPr bwMode="auto">
          <a:xfrm>
            <a:off x="7272317" y="1933595"/>
            <a:ext cx="3465250" cy="2704158"/>
          </a:xfrm>
          <a:prstGeom prst="rect">
            <a:avLst/>
          </a:prstGeom>
          <a:solidFill>
            <a:srgbClr val="ABED33"/>
          </a:solidFill>
          <a:ln w="165100" cap="sq" cmpd="sng">
            <a:solidFill>
              <a:srgbClr val="FFFFFF">
                <a:lumMod val="95000"/>
              </a:srgbClr>
            </a:solidFill>
            <a:prstDash val="solid"/>
            <a:miter lim="800000"/>
          </a:ln>
          <a:effectLst>
            <a:outerShdw blurRad="254000" algn="tl" rotWithShape="0">
              <a:srgbClr val="000000">
                <a:alpha val="43000"/>
              </a:srgbClr>
            </a:outerShdw>
          </a:effectLst>
        </p:spPr>
        <p:txBody>
          <a:bodyPr lIns="121920" tIns="121920" rtlCol="0" anchor="t"/>
          <a:lstStyle>
            <a:defPPr>
              <a:defRPr lang="fr-FR"/>
            </a:defPPr>
            <a:lvl1pPr algn="ctr" defTabSz="914400">
              <a:lnSpc>
                <a:spcPct val="90000"/>
              </a:lnSpc>
              <a:spcAft>
                <a:spcPts val="300"/>
              </a:spcAft>
              <a:defRPr sz="1400" b="1" kern="0">
                <a:solidFill>
                  <a:sysClr val="window" lastClr="FFFFFF"/>
                </a:solidFill>
                <a:latin typeface="Helvetica Neue"/>
                <a:cs typeface="Helvetica Neu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fr-FR" sz="1600" dirty="0">
              <a:solidFill>
                <a:schemeClr val="accent1">
                  <a:lumMod val="75000"/>
                </a:schemeClr>
              </a:solidFill>
              <a:latin typeface="Neo Sans Std" panose="020B0504030504040204" pitchFamily="34" charset="0"/>
            </a:endParaRPr>
          </a:p>
          <a:p>
            <a:endParaRPr lang="fr-FR"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ángulo 1"/>
          <p:cNvSpPr/>
          <p:nvPr/>
        </p:nvSpPr>
        <p:spPr>
          <a:xfrm>
            <a:off x="834189" y="5050100"/>
            <a:ext cx="3726980" cy="646331"/>
          </a:xfrm>
          <a:prstGeom prst="rect">
            <a:avLst/>
          </a:prstGeom>
          <a:solidFill>
            <a:srgbClr val="339966"/>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MX" dirty="0">
                <a:solidFill>
                  <a:schemeClr val="bg1"/>
                </a:solidFill>
              </a:rPr>
              <a:t>Describe la manera en que un objeto se va a comportar en el contexto </a:t>
            </a:r>
            <a:endParaRPr lang="fr-FR" dirty="0">
              <a:solidFill>
                <a:schemeClr val="bg1"/>
              </a:solidFill>
              <a:latin typeface="Neo Sans Std" panose="020B0504030504040204" pitchFamily="34" charset="0"/>
            </a:endParaRPr>
          </a:p>
        </p:txBody>
      </p:sp>
      <p:pic>
        <p:nvPicPr>
          <p:cNvPr id="17" name="Imagen 16" descr="2"/>
          <p:cNvPicPr/>
          <p:nvPr/>
        </p:nvPicPr>
        <p:blipFill rotWithShape="1">
          <a:blip r:embed="rId3">
            <a:extLst>
              <a:ext uri="{28A0092B-C50C-407E-A947-70E740481C1C}">
                <a14:useLocalDpi xmlns:a14="http://schemas.microsoft.com/office/drawing/2010/main" val="0"/>
              </a:ext>
            </a:extLst>
          </a:blip>
          <a:srcRect l="10119" t="10294" r="11310" b="16863"/>
          <a:stretch/>
        </p:blipFill>
        <p:spPr bwMode="auto">
          <a:xfrm>
            <a:off x="2089448" y="2968973"/>
            <a:ext cx="1257300" cy="471805"/>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7172505" y="5050100"/>
            <a:ext cx="4098664" cy="646331"/>
          </a:xfrm>
          <a:prstGeom prst="rect">
            <a:avLst/>
          </a:prstGeom>
          <a:solidFill>
            <a:srgbClr val="339966"/>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MX" dirty="0">
                <a:solidFill>
                  <a:schemeClr val="bg1"/>
                </a:solidFill>
              </a:rPr>
              <a:t>R</a:t>
            </a:r>
            <a:r>
              <a:rPr lang="es-MX" dirty="0" smtClean="0">
                <a:solidFill>
                  <a:schemeClr val="bg1"/>
                </a:solidFill>
              </a:rPr>
              <a:t>epresentan el tiempo que un objeto necesita para completar una tarea.</a:t>
            </a:r>
            <a:endParaRPr lang="fr-FR" dirty="0">
              <a:solidFill>
                <a:schemeClr val="bg1"/>
              </a:solidFill>
            </a:endParaRPr>
          </a:p>
        </p:txBody>
      </p:sp>
      <p:pic>
        <p:nvPicPr>
          <p:cNvPr id="19" name="Imagen 18" descr="3"/>
          <p:cNvPicPr/>
          <p:nvPr/>
        </p:nvPicPr>
        <p:blipFill rotWithShape="1">
          <a:blip r:embed="rId4">
            <a:extLst>
              <a:ext uri="{28A0092B-C50C-407E-A947-70E740481C1C}">
                <a14:useLocalDpi xmlns:a14="http://schemas.microsoft.com/office/drawing/2010/main" val="0"/>
              </a:ext>
            </a:extLst>
          </a:blip>
          <a:srcRect l="1" t="7318" r="4351" b="7154"/>
          <a:stretch/>
        </p:blipFill>
        <p:spPr bwMode="auto">
          <a:xfrm>
            <a:off x="7985409" y="2243803"/>
            <a:ext cx="2103120" cy="2393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70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right)">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left)">
                                      <p:cBhvr>
                                        <p:cTn id="19" dur="500"/>
                                        <p:tgtEl>
                                          <p:spTgt spid="10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947463" y="962762"/>
            <a:ext cx="0" cy="106349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 name="Espace réservé du contenu 2"/>
          <p:cNvSpPr txBox="1">
            <a:spLocks/>
          </p:cNvSpPr>
          <p:nvPr/>
        </p:nvSpPr>
        <p:spPr>
          <a:xfrm>
            <a:off x="671745" y="530836"/>
            <a:ext cx="11664949" cy="1495425"/>
          </a:xfrm>
          <a:prstGeom prst="rect">
            <a:avLst/>
          </a:prstGeom>
        </p:spPr>
        <p:txBody>
          <a:bodyPr/>
          <a:lstStyle/>
          <a:p>
            <a:pPr marL="457189" indent="-457189" defTabSz="1219170" fontAlgn="base">
              <a:spcBef>
                <a:spcPct val="0"/>
              </a:spcBef>
              <a:spcAft>
                <a:spcPct val="0"/>
              </a:spcAft>
              <a:buClr>
                <a:srgbClr val="D20000"/>
              </a:buClr>
              <a:buSzPct val="140000"/>
              <a:buFont typeface="Trebuchet MS" pitchFamily="34" charset="0"/>
              <a:buChar char="●"/>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p>
          <a:p>
            <a:pPr marL="457189" indent="-457189" defTabSz="1219170" fontAlgn="base">
              <a:spcBef>
                <a:spcPct val="0"/>
              </a:spcBef>
              <a:spcAft>
                <a:spcPct val="0"/>
              </a:spcAft>
              <a:buClr>
                <a:srgbClr val="D20000"/>
              </a:buClr>
              <a:buSzPct val="140000"/>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endParaRPr lang="fr-FR" sz="2667" b="1" kern="0" dirty="0">
              <a:solidFill>
                <a:srgbClr val="63B335"/>
              </a:solidFill>
              <a:effectLst>
                <a:outerShdw blurRad="38100" dist="38100" dir="2700000" algn="tl">
                  <a:srgbClr val="000000">
                    <a:alpha val="43137"/>
                  </a:srgbClr>
                </a:outerShdw>
              </a:effectLst>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effectLst>
                  <a:outerShdw blurRad="38100" dist="38100" dir="2700000" algn="tl">
                    <a:srgbClr val="000000">
                      <a:alpha val="43137"/>
                    </a:srgbClr>
                  </a:outerShdw>
                </a:effectLst>
              </a:rPr>
              <a:t>	</a:t>
            </a:r>
            <a:endParaRPr lang="fr-FR" sz="2667" kern="0" dirty="0">
              <a:solidFill>
                <a:srgbClr val="63B335"/>
              </a:solidFill>
            </a:endParaRPr>
          </a:p>
        </p:txBody>
      </p:sp>
      <p:sp>
        <p:nvSpPr>
          <p:cNvPr id="92" name="TextBox 91"/>
          <p:cNvSpPr txBox="1"/>
          <p:nvPr/>
        </p:nvSpPr>
        <p:spPr>
          <a:xfrm>
            <a:off x="671745" y="1070294"/>
            <a:ext cx="4313599" cy="461665"/>
          </a:xfrm>
          <a:prstGeom prst="rect">
            <a:avLst/>
          </a:prstGeom>
          <a:noFill/>
        </p:spPr>
        <p:txBody>
          <a:bodyPr wrap="square" rtlCol="0">
            <a:spAutoFit/>
          </a:bodyPr>
          <a:lstStyle/>
          <a:p>
            <a:pPr algn="ctr"/>
            <a:r>
              <a:rPr lang="es-MX" sz="2400" dirty="0" smtClean="0"/>
              <a:t>MENSAJE</a:t>
            </a:r>
            <a:endParaRPr lang="es-MX" sz="2400" dirty="0"/>
          </a:p>
        </p:txBody>
      </p:sp>
      <p:sp>
        <p:nvSpPr>
          <p:cNvPr id="93" name="TextBox 92"/>
          <p:cNvSpPr txBox="1"/>
          <p:nvPr/>
        </p:nvSpPr>
        <p:spPr>
          <a:xfrm>
            <a:off x="6399551" y="1070294"/>
            <a:ext cx="5017751" cy="461665"/>
          </a:xfrm>
          <a:prstGeom prst="rect">
            <a:avLst/>
          </a:prstGeom>
          <a:noFill/>
        </p:spPr>
        <p:txBody>
          <a:bodyPr wrap="square" rtlCol="0">
            <a:spAutoFit/>
          </a:bodyPr>
          <a:lstStyle/>
          <a:p>
            <a:pPr algn="ctr"/>
            <a:r>
              <a:rPr lang="es-MX" sz="2400" dirty="0" smtClean="0"/>
              <a:t>LÍNEAS DE VIDA</a:t>
            </a:r>
            <a:endParaRPr lang="es-MX" sz="2400" dirty="0"/>
          </a:p>
        </p:txBody>
      </p:sp>
      <p:cxnSp>
        <p:nvCxnSpPr>
          <p:cNvPr id="44" name="Connecteur droit avec flèche 43"/>
          <p:cNvCxnSpPr/>
          <p:nvPr/>
        </p:nvCxnSpPr>
        <p:spPr>
          <a:xfrm flipH="1">
            <a:off x="389398" y="1512415"/>
            <a:ext cx="5167885" cy="0"/>
          </a:xfrm>
          <a:prstGeom prst="straightConnector1">
            <a:avLst/>
          </a:prstGeom>
          <a:ln w="28575">
            <a:solidFill>
              <a:srgbClr val="ABED33"/>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a:off x="6332424" y="1512416"/>
            <a:ext cx="5409091" cy="0"/>
          </a:xfrm>
          <a:prstGeom prst="straightConnector1">
            <a:avLst/>
          </a:prstGeom>
          <a:ln w="28575">
            <a:solidFill>
              <a:srgbClr val="ABED33"/>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69" name="Espace réservé du contenu 2"/>
          <p:cNvSpPr txBox="1">
            <a:spLocks/>
          </p:cNvSpPr>
          <p:nvPr/>
        </p:nvSpPr>
        <p:spPr bwMode="auto">
          <a:xfrm>
            <a:off x="614859" y="1977494"/>
            <a:ext cx="4851544" cy="2704158"/>
          </a:xfrm>
          <a:prstGeom prst="rect">
            <a:avLst/>
          </a:prstGeom>
          <a:solidFill>
            <a:srgbClr val="ABED33"/>
          </a:solidFill>
          <a:ln w="165100" cap="sq" cmpd="sng">
            <a:solidFill>
              <a:srgbClr val="FFFFFF">
                <a:lumMod val="95000"/>
              </a:srgbClr>
            </a:solidFill>
            <a:prstDash val="solid"/>
            <a:miter lim="800000"/>
          </a:ln>
          <a:effectLst>
            <a:outerShdw blurRad="254000" algn="tl" rotWithShape="0">
              <a:srgbClr val="000000">
                <a:alpha val="43000"/>
              </a:srgbClr>
            </a:outerShdw>
          </a:effectLst>
        </p:spPr>
        <p:txBody>
          <a:bodyPr lIns="121920" tIns="121920" rtlCol="0" anchor="t"/>
          <a:lstStyle>
            <a:defPPr>
              <a:defRPr lang="fr-FR"/>
            </a:defPPr>
            <a:lvl1pPr algn="ctr" defTabSz="914400">
              <a:lnSpc>
                <a:spcPct val="90000"/>
              </a:lnSpc>
              <a:spcAft>
                <a:spcPts val="300"/>
              </a:spcAft>
              <a:defRPr sz="1400" b="1" kern="0">
                <a:solidFill>
                  <a:sysClr val="window" lastClr="FFFFFF"/>
                </a:solidFill>
                <a:latin typeface="Helvetica Neue"/>
                <a:cs typeface="Helvetica Neu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fr-FR"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Espace réservé du contenu 2"/>
          <p:cNvSpPr txBox="1">
            <a:spLocks/>
          </p:cNvSpPr>
          <p:nvPr/>
        </p:nvSpPr>
        <p:spPr bwMode="auto">
          <a:xfrm>
            <a:off x="7328826" y="1914868"/>
            <a:ext cx="3465250" cy="3010262"/>
          </a:xfrm>
          <a:prstGeom prst="rect">
            <a:avLst/>
          </a:prstGeom>
          <a:solidFill>
            <a:srgbClr val="ABED33"/>
          </a:solidFill>
          <a:ln w="165100" cap="sq" cmpd="sng">
            <a:solidFill>
              <a:srgbClr val="FFFFFF">
                <a:lumMod val="95000"/>
              </a:srgbClr>
            </a:solidFill>
            <a:prstDash val="solid"/>
            <a:miter lim="800000"/>
          </a:ln>
          <a:effectLst>
            <a:outerShdw blurRad="254000" algn="tl" rotWithShape="0">
              <a:srgbClr val="000000">
                <a:alpha val="43000"/>
              </a:srgbClr>
            </a:outerShdw>
          </a:effectLst>
        </p:spPr>
        <p:txBody>
          <a:bodyPr lIns="121920" tIns="121920" rtlCol="0" anchor="t"/>
          <a:lstStyle>
            <a:defPPr>
              <a:defRPr lang="fr-FR"/>
            </a:defPPr>
            <a:lvl1pPr algn="ctr" defTabSz="914400">
              <a:lnSpc>
                <a:spcPct val="90000"/>
              </a:lnSpc>
              <a:spcAft>
                <a:spcPts val="300"/>
              </a:spcAft>
              <a:defRPr sz="1400" b="1" kern="0">
                <a:solidFill>
                  <a:sysClr val="window" lastClr="FFFFFF"/>
                </a:solidFill>
                <a:latin typeface="Helvetica Neue"/>
                <a:cs typeface="Helvetica Neu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fr-FR" sz="1600" dirty="0">
              <a:solidFill>
                <a:schemeClr val="accent1">
                  <a:lumMod val="75000"/>
                </a:schemeClr>
              </a:solidFill>
              <a:latin typeface="Neo Sans Std" panose="020B0504030504040204" pitchFamily="34" charset="0"/>
            </a:endParaRPr>
          </a:p>
          <a:p>
            <a:endParaRPr lang="fr-FR"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ángulo 1"/>
          <p:cNvSpPr/>
          <p:nvPr/>
        </p:nvSpPr>
        <p:spPr>
          <a:xfrm>
            <a:off x="511274" y="5188599"/>
            <a:ext cx="4851544" cy="646331"/>
          </a:xfrm>
          <a:prstGeom prst="rect">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bg1"/>
                </a:solidFill>
              </a:rPr>
              <a:t>S</a:t>
            </a:r>
            <a:r>
              <a:rPr lang="es-MX" dirty="0" smtClean="0">
                <a:solidFill>
                  <a:schemeClr val="bg1"/>
                </a:solidFill>
              </a:rPr>
              <a:t>on </a:t>
            </a:r>
            <a:r>
              <a:rPr lang="es-MX" dirty="0">
                <a:solidFill>
                  <a:schemeClr val="bg1"/>
                </a:solidFill>
              </a:rPr>
              <a:t>flechas que </a:t>
            </a:r>
            <a:r>
              <a:rPr lang="es-MX" dirty="0" smtClean="0">
                <a:solidFill>
                  <a:schemeClr val="bg1"/>
                </a:solidFill>
              </a:rPr>
              <a:t>representan, el tipo de comunicaciones </a:t>
            </a:r>
            <a:r>
              <a:rPr lang="es-MX" dirty="0">
                <a:solidFill>
                  <a:schemeClr val="bg1"/>
                </a:solidFill>
              </a:rPr>
              <a:t>entre objetos.</a:t>
            </a:r>
            <a:endParaRPr lang="fr-FR" dirty="0">
              <a:solidFill>
                <a:schemeClr val="bg1"/>
              </a:solidFill>
              <a:latin typeface="Neo Sans Std" panose="020B0504030504040204" pitchFamily="34" charset="0"/>
            </a:endParaRPr>
          </a:p>
        </p:txBody>
      </p:sp>
      <p:pic>
        <p:nvPicPr>
          <p:cNvPr id="17" name="Imagen 16" descr="4">
            <a:hlinkClick r:id="rId3"/>
          </p:cNvPr>
          <p:cNvPicPr/>
          <p:nvPr/>
        </p:nvPicPr>
        <p:blipFill rotWithShape="1">
          <a:blip r:embed="rId4">
            <a:extLst>
              <a:ext uri="{28A0092B-C50C-407E-A947-70E740481C1C}">
                <a14:useLocalDpi xmlns:a14="http://schemas.microsoft.com/office/drawing/2010/main" val="0"/>
              </a:ext>
            </a:extLst>
          </a:blip>
          <a:srcRect t="1673" b="5046"/>
          <a:stretch/>
        </p:blipFill>
        <p:spPr bwMode="auto">
          <a:xfrm>
            <a:off x="852738" y="2370955"/>
            <a:ext cx="4375785" cy="1866900"/>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6705600" y="5188599"/>
            <a:ext cx="4711702" cy="923330"/>
          </a:xfrm>
          <a:prstGeom prst="rect">
            <a:avLst/>
          </a:prstGeom>
          <a:solidFill>
            <a:srgbClr val="339966"/>
          </a:solidFill>
        </p:spPr>
        <p:txBody>
          <a:bodyPr wrap="square">
            <a:spAutoFit/>
          </a:bodyPr>
          <a:lstStyle/>
          <a:p>
            <a:pPr algn="just"/>
            <a:r>
              <a:rPr lang="es-MX" dirty="0">
                <a:solidFill>
                  <a:schemeClr val="bg1"/>
                </a:solidFill>
              </a:rPr>
              <a:t>S</a:t>
            </a:r>
            <a:r>
              <a:rPr lang="es-MX" dirty="0" smtClean="0">
                <a:solidFill>
                  <a:schemeClr val="bg1"/>
                </a:solidFill>
              </a:rPr>
              <a:t>on </a:t>
            </a:r>
            <a:r>
              <a:rPr lang="es-MX" dirty="0">
                <a:solidFill>
                  <a:schemeClr val="bg1"/>
                </a:solidFill>
              </a:rPr>
              <a:t>verticales y en </a:t>
            </a:r>
            <a:r>
              <a:rPr lang="es-MX" dirty="0" smtClean="0">
                <a:solidFill>
                  <a:schemeClr val="bg1"/>
                </a:solidFill>
              </a:rPr>
              <a:t>línea de segmentos</a:t>
            </a:r>
            <a:r>
              <a:rPr lang="es-MX" dirty="0">
                <a:solidFill>
                  <a:schemeClr val="bg1"/>
                </a:solidFill>
              </a:rPr>
              <a:t>, ellas indican la presencia del objeto durante el tiempo.</a:t>
            </a:r>
            <a:endParaRPr lang="fr-FR" dirty="0">
              <a:solidFill>
                <a:schemeClr val="bg1"/>
              </a:solidFill>
            </a:endParaRPr>
          </a:p>
        </p:txBody>
      </p:sp>
      <p:pic>
        <p:nvPicPr>
          <p:cNvPr id="19" name="Imagen 18" descr="5">
            <a:hlinkClick r:id="rId5"/>
          </p:cNvPr>
          <p:cNvPicPr/>
          <p:nvPr/>
        </p:nvPicPr>
        <p:blipFill rotWithShape="1">
          <a:blip r:embed="rId6">
            <a:extLst>
              <a:ext uri="{28A0092B-C50C-407E-A947-70E740481C1C}">
                <a14:useLocalDpi xmlns:a14="http://schemas.microsoft.com/office/drawing/2010/main" val="0"/>
              </a:ext>
            </a:extLst>
          </a:blip>
          <a:srcRect t="5875" r="2520" b="2684"/>
          <a:stretch/>
        </p:blipFill>
        <p:spPr bwMode="auto">
          <a:xfrm>
            <a:off x="7998461" y="2026261"/>
            <a:ext cx="2125980" cy="2743200"/>
          </a:xfrm>
          <a:prstGeom prst="rect">
            <a:avLst/>
          </a:prstGeom>
          <a:noFill/>
          <a:ln>
            <a:noFill/>
          </a:ln>
          <a:extLst>
            <a:ext uri="{53640926-AAD7-44D8-BBD7-CCE9431645EC}">
              <a14:shadowObscured xmlns:a14="http://schemas.microsoft.com/office/drawing/2010/main"/>
            </a:ext>
          </a:extLst>
        </p:spPr>
      </p:pic>
      <p:sp>
        <p:nvSpPr>
          <p:cNvPr id="16" name="Título 1"/>
          <p:cNvSpPr txBox="1">
            <a:spLocks/>
          </p:cNvSpPr>
          <p:nvPr/>
        </p:nvSpPr>
        <p:spPr>
          <a:xfrm>
            <a:off x="2074748" y="0"/>
            <a:ext cx="10117252" cy="9432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4000" b="1" dirty="0" smtClean="0"/>
              <a:t>ELEMENTOS DEL DIAGRAMA DE SECUENCIA</a:t>
            </a:r>
            <a:endParaRPr lang="es-MX" sz="4000" b="1" dirty="0"/>
          </a:p>
        </p:txBody>
      </p:sp>
    </p:spTree>
    <p:extLst>
      <p:ext uri="{BB962C8B-B14F-4D97-AF65-F5344CB8AC3E}">
        <p14:creationId xmlns:p14="http://schemas.microsoft.com/office/powerpoint/2010/main" val="379713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right)">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left)">
                                      <p:cBhvr>
                                        <p:cTn id="19" dur="500"/>
                                        <p:tgtEl>
                                          <p:spTgt spid="10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947463" y="962762"/>
            <a:ext cx="0" cy="106349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 name="Espace réservé du contenu 2"/>
          <p:cNvSpPr txBox="1">
            <a:spLocks/>
          </p:cNvSpPr>
          <p:nvPr/>
        </p:nvSpPr>
        <p:spPr>
          <a:xfrm>
            <a:off x="671745" y="530836"/>
            <a:ext cx="11664949" cy="1495425"/>
          </a:xfrm>
          <a:prstGeom prst="rect">
            <a:avLst/>
          </a:prstGeom>
        </p:spPr>
        <p:txBody>
          <a:bodyPr/>
          <a:lstStyle/>
          <a:p>
            <a:pPr marL="457189" indent="-457189" defTabSz="1219170" fontAlgn="base">
              <a:spcBef>
                <a:spcPct val="0"/>
              </a:spcBef>
              <a:spcAft>
                <a:spcPct val="0"/>
              </a:spcAft>
              <a:buClr>
                <a:srgbClr val="D20000"/>
              </a:buClr>
              <a:buSzPct val="140000"/>
              <a:buFont typeface="Trebuchet MS" pitchFamily="34" charset="0"/>
              <a:buChar char="●"/>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p>
          <a:p>
            <a:pPr marL="457189" indent="-457189" defTabSz="1219170" fontAlgn="base">
              <a:spcBef>
                <a:spcPct val="0"/>
              </a:spcBef>
              <a:spcAft>
                <a:spcPct val="0"/>
              </a:spcAft>
              <a:buClr>
                <a:srgbClr val="D20000"/>
              </a:buClr>
              <a:buSzPct val="140000"/>
              <a:defRPr/>
            </a:pPr>
            <a:endParaRPr lang="fr-FR" sz="2667" b="1" kern="0" dirty="0">
              <a:solidFill>
                <a:srgbClr val="63B335"/>
              </a:solidFill>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rPr>
              <a:t>	    	</a:t>
            </a:r>
            <a:endParaRPr lang="fr-FR" sz="2667" b="1" kern="0" dirty="0">
              <a:solidFill>
                <a:srgbClr val="63B335"/>
              </a:solidFill>
              <a:effectLst>
                <a:outerShdw blurRad="38100" dist="38100" dir="2700000" algn="tl">
                  <a:srgbClr val="000000">
                    <a:alpha val="43137"/>
                  </a:srgbClr>
                </a:outerShdw>
              </a:effectLst>
            </a:endParaRPr>
          </a:p>
          <a:p>
            <a:pPr marL="457189" indent="-457189" defTabSz="1219170" fontAlgn="base">
              <a:spcBef>
                <a:spcPct val="0"/>
              </a:spcBef>
              <a:spcAft>
                <a:spcPct val="0"/>
              </a:spcAft>
              <a:buClr>
                <a:srgbClr val="D20000"/>
              </a:buClr>
              <a:buSzPct val="140000"/>
              <a:defRPr/>
            </a:pPr>
            <a:r>
              <a:rPr lang="fr-FR" sz="2667" b="1" kern="0" dirty="0">
                <a:solidFill>
                  <a:srgbClr val="63B335"/>
                </a:solidFill>
                <a:effectLst>
                  <a:outerShdw blurRad="38100" dist="38100" dir="2700000" algn="tl">
                    <a:srgbClr val="000000">
                      <a:alpha val="43137"/>
                    </a:srgbClr>
                  </a:outerShdw>
                </a:effectLst>
              </a:rPr>
              <a:t>	</a:t>
            </a:r>
            <a:endParaRPr lang="fr-FR" sz="2667" kern="0" dirty="0">
              <a:solidFill>
                <a:srgbClr val="63B335"/>
              </a:solidFill>
            </a:endParaRPr>
          </a:p>
        </p:txBody>
      </p:sp>
      <p:sp>
        <p:nvSpPr>
          <p:cNvPr id="92" name="TextBox 91"/>
          <p:cNvSpPr txBox="1"/>
          <p:nvPr/>
        </p:nvSpPr>
        <p:spPr>
          <a:xfrm>
            <a:off x="671745" y="1070294"/>
            <a:ext cx="4680539" cy="461665"/>
          </a:xfrm>
          <a:prstGeom prst="rect">
            <a:avLst/>
          </a:prstGeom>
          <a:noFill/>
        </p:spPr>
        <p:txBody>
          <a:bodyPr wrap="square" rtlCol="0">
            <a:spAutoFit/>
          </a:bodyPr>
          <a:lstStyle/>
          <a:p>
            <a:pPr algn="ctr"/>
            <a:r>
              <a:rPr lang="es-MX" sz="2400" dirty="0" smtClean="0">
                <a:latin typeface="Neo Sans Std" panose="020B0504030504040204" pitchFamily="34" charset="0"/>
              </a:rPr>
              <a:t>DESTRUCCIÓN DE OBJETOS</a:t>
            </a:r>
            <a:endParaRPr lang="es-MX" sz="2400" dirty="0">
              <a:latin typeface="Neo Sans Std" panose="020B0504030504040204" pitchFamily="34" charset="0"/>
            </a:endParaRPr>
          </a:p>
        </p:txBody>
      </p:sp>
      <p:sp>
        <p:nvSpPr>
          <p:cNvPr id="93" name="TextBox 92"/>
          <p:cNvSpPr txBox="1"/>
          <p:nvPr/>
        </p:nvSpPr>
        <p:spPr>
          <a:xfrm>
            <a:off x="6399551" y="1070294"/>
            <a:ext cx="5017751" cy="461665"/>
          </a:xfrm>
          <a:prstGeom prst="rect">
            <a:avLst/>
          </a:prstGeom>
          <a:noFill/>
        </p:spPr>
        <p:txBody>
          <a:bodyPr wrap="square" rtlCol="0">
            <a:spAutoFit/>
          </a:bodyPr>
          <a:lstStyle/>
          <a:p>
            <a:pPr algn="ctr"/>
            <a:r>
              <a:rPr lang="en-GB" sz="2400" dirty="0" smtClean="0">
                <a:latin typeface="Neo Sans Std" panose="020B0504030504040204" pitchFamily="34" charset="0"/>
              </a:rPr>
              <a:t>Loops</a:t>
            </a:r>
            <a:endParaRPr lang="en-GB" sz="2400" dirty="0">
              <a:latin typeface="Neo Sans Std" panose="020B0504030504040204" pitchFamily="34" charset="0"/>
            </a:endParaRPr>
          </a:p>
        </p:txBody>
      </p:sp>
      <p:cxnSp>
        <p:nvCxnSpPr>
          <p:cNvPr id="44" name="Connecteur droit avec flèche 43"/>
          <p:cNvCxnSpPr/>
          <p:nvPr/>
        </p:nvCxnSpPr>
        <p:spPr>
          <a:xfrm flipH="1">
            <a:off x="389398" y="1512415"/>
            <a:ext cx="5167885" cy="0"/>
          </a:xfrm>
          <a:prstGeom prst="straightConnector1">
            <a:avLst/>
          </a:prstGeom>
          <a:ln w="28575">
            <a:solidFill>
              <a:srgbClr val="ABED33"/>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a:off x="6332424" y="1512416"/>
            <a:ext cx="5409091" cy="0"/>
          </a:xfrm>
          <a:prstGeom prst="straightConnector1">
            <a:avLst/>
          </a:prstGeom>
          <a:ln w="28575">
            <a:solidFill>
              <a:srgbClr val="ABED33"/>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69" name="Espace réservé du contenu 2"/>
          <p:cNvSpPr txBox="1">
            <a:spLocks/>
          </p:cNvSpPr>
          <p:nvPr/>
        </p:nvSpPr>
        <p:spPr bwMode="auto">
          <a:xfrm>
            <a:off x="975633" y="1803373"/>
            <a:ext cx="3465250" cy="2704158"/>
          </a:xfrm>
          <a:prstGeom prst="rect">
            <a:avLst/>
          </a:prstGeom>
          <a:solidFill>
            <a:srgbClr val="ABED33"/>
          </a:solidFill>
          <a:ln w="165100" cap="sq" cmpd="sng">
            <a:solidFill>
              <a:srgbClr val="FFFFFF">
                <a:lumMod val="95000"/>
              </a:srgbClr>
            </a:solidFill>
            <a:prstDash val="solid"/>
            <a:miter lim="800000"/>
          </a:ln>
          <a:effectLst>
            <a:outerShdw blurRad="254000" algn="tl" rotWithShape="0">
              <a:srgbClr val="000000">
                <a:alpha val="43000"/>
              </a:srgbClr>
            </a:outerShdw>
          </a:effectLst>
        </p:spPr>
        <p:txBody>
          <a:bodyPr lIns="121920" tIns="121920" rtlCol="0" anchor="t"/>
          <a:lstStyle>
            <a:defPPr>
              <a:defRPr lang="fr-FR"/>
            </a:defPPr>
            <a:lvl1pPr algn="ctr" defTabSz="914400">
              <a:lnSpc>
                <a:spcPct val="90000"/>
              </a:lnSpc>
              <a:spcAft>
                <a:spcPts val="300"/>
              </a:spcAft>
              <a:defRPr sz="1400" b="1" kern="0">
                <a:solidFill>
                  <a:sysClr val="window" lastClr="FFFFFF"/>
                </a:solidFill>
                <a:latin typeface="Helvetica Neue"/>
                <a:cs typeface="Helvetica Neu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fr-FR" sz="1600" dirty="0">
              <a:solidFill>
                <a:schemeClr val="accent1">
                  <a:lumMod val="75000"/>
                </a:schemeClr>
              </a:solidFill>
              <a:latin typeface="Neo Sans Std" panose="020B0504030504040204" pitchFamily="34" charset="0"/>
            </a:endParaRPr>
          </a:p>
          <a:p>
            <a:endParaRPr lang="fr-FR"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Espace réservé du contenu 2"/>
          <p:cNvSpPr txBox="1">
            <a:spLocks/>
          </p:cNvSpPr>
          <p:nvPr/>
        </p:nvSpPr>
        <p:spPr bwMode="auto">
          <a:xfrm>
            <a:off x="7304343" y="1803373"/>
            <a:ext cx="3465250" cy="3044502"/>
          </a:xfrm>
          <a:prstGeom prst="rect">
            <a:avLst/>
          </a:prstGeom>
          <a:solidFill>
            <a:srgbClr val="ABED33"/>
          </a:solidFill>
          <a:ln w="165100" cap="sq" cmpd="sng">
            <a:solidFill>
              <a:srgbClr val="FFFFFF">
                <a:lumMod val="95000"/>
              </a:srgbClr>
            </a:solidFill>
            <a:prstDash val="solid"/>
            <a:miter lim="800000"/>
          </a:ln>
          <a:effectLst>
            <a:outerShdw blurRad="254000" algn="tl" rotWithShape="0">
              <a:srgbClr val="000000">
                <a:alpha val="43000"/>
              </a:srgbClr>
            </a:outerShdw>
          </a:effectLst>
        </p:spPr>
        <p:txBody>
          <a:bodyPr lIns="121920" tIns="121920" rtlCol="0" anchor="t"/>
          <a:lstStyle>
            <a:defPPr>
              <a:defRPr lang="fr-FR"/>
            </a:defPPr>
            <a:lvl1pPr algn="ctr" defTabSz="914400">
              <a:lnSpc>
                <a:spcPct val="90000"/>
              </a:lnSpc>
              <a:spcAft>
                <a:spcPts val="300"/>
              </a:spcAft>
              <a:defRPr sz="1400" b="1" kern="0">
                <a:solidFill>
                  <a:sysClr val="window" lastClr="FFFFFF"/>
                </a:solidFill>
                <a:latin typeface="Helvetica Neue"/>
                <a:cs typeface="Helvetica Neu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fr-FR"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Imagen 15" descr="6"/>
          <p:cNvPicPr/>
          <p:nvPr/>
        </p:nvPicPr>
        <p:blipFill rotWithShape="1">
          <a:blip r:embed="rId3">
            <a:extLst>
              <a:ext uri="{28A0092B-C50C-407E-A947-70E740481C1C}">
                <a14:useLocalDpi xmlns:a14="http://schemas.microsoft.com/office/drawing/2010/main" val="0"/>
              </a:ext>
            </a:extLst>
          </a:blip>
          <a:srcRect t="5761" b="4268"/>
          <a:stretch/>
        </p:blipFill>
        <p:spPr bwMode="auto">
          <a:xfrm>
            <a:off x="1632112" y="2101155"/>
            <a:ext cx="1809115" cy="2235835"/>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671745" y="4847875"/>
            <a:ext cx="4189013" cy="1200329"/>
          </a:xfrm>
          <a:prstGeom prst="rect">
            <a:avLst/>
          </a:prstGeom>
          <a:solidFill>
            <a:srgbClr val="339966"/>
          </a:solidFill>
        </p:spPr>
        <p:txBody>
          <a:bodyPr wrap="square">
            <a:spAutoFit/>
          </a:bodyPr>
          <a:lstStyle/>
          <a:p>
            <a:r>
              <a:rPr lang="es-MX" dirty="0">
                <a:solidFill>
                  <a:schemeClr val="bg1"/>
                </a:solidFill>
              </a:rPr>
              <a:t>Los objetos pueden ser eliminados tempranamente usando una flecha etiquetada “&lt;&lt;destruir&gt;&gt;” que apunta a una X.</a:t>
            </a:r>
            <a:endParaRPr lang="fr-FR" dirty="0">
              <a:solidFill>
                <a:schemeClr val="bg1"/>
              </a:solidFill>
              <a:latin typeface="Neo Sans Std" panose="020B0504030504040204" pitchFamily="34" charset="0"/>
            </a:endParaRPr>
          </a:p>
        </p:txBody>
      </p:sp>
      <p:pic>
        <p:nvPicPr>
          <p:cNvPr id="18" name="Imagen 17" descr="7"/>
          <p:cNvPicPr/>
          <p:nvPr/>
        </p:nvPicPr>
        <p:blipFill rotWithShape="1">
          <a:blip r:embed="rId4">
            <a:extLst>
              <a:ext uri="{28A0092B-C50C-407E-A947-70E740481C1C}">
                <a14:useLocalDpi xmlns:a14="http://schemas.microsoft.com/office/drawing/2010/main" val="0"/>
              </a:ext>
            </a:extLst>
          </a:blip>
          <a:srcRect t="6295"/>
          <a:stretch/>
        </p:blipFill>
        <p:spPr bwMode="auto">
          <a:xfrm>
            <a:off x="7917780" y="2007787"/>
            <a:ext cx="2238375" cy="2623820"/>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6851945" y="5148451"/>
            <a:ext cx="4370043" cy="923330"/>
          </a:xfrm>
          <a:prstGeom prst="rect">
            <a:avLst/>
          </a:prstGeom>
          <a:solidFill>
            <a:srgbClr val="339966"/>
          </a:solidFill>
        </p:spPr>
        <p:txBody>
          <a:bodyPr wrap="square">
            <a:spAutoFit/>
          </a:bodyPr>
          <a:lstStyle/>
          <a:p>
            <a:r>
              <a:rPr lang="es-MX" dirty="0">
                <a:solidFill>
                  <a:schemeClr val="bg1"/>
                </a:solidFill>
              </a:rPr>
              <a:t>Una repetición o </a:t>
            </a:r>
            <a:r>
              <a:rPr lang="es-MX" dirty="0" err="1">
                <a:solidFill>
                  <a:schemeClr val="bg1"/>
                </a:solidFill>
              </a:rPr>
              <a:t>loop</a:t>
            </a:r>
            <a:r>
              <a:rPr lang="es-MX" dirty="0">
                <a:solidFill>
                  <a:schemeClr val="bg1"/>
                </a:solidFill>
              </a:rPr>
              <a:t>  en un diagrama de secuencias, es representado como un rectángulo. </a:t>
            </a:r>
            <a:endParaRPr lang="fr-FR" dirty="0">
              <a:solidFill>
                <a:schemeClr val="bg1"/>
              </a:solidFill>
            </a:endParaRPr>
          </a:p>
        </p:txBody>
      </p:sp>
      <p:sp>
        <p:nvSpPr>
          <p:cNvPr id="17" name="Título 1"/>
          <p:cNvSpPr txBox="1">
            <a:spLocks/>
          </p:cNvSpPr>
          <p:nvPr/>
        </p:nvSpPr>
        <p:spPr>
          <a:xfrm>
            <a:off x="2074748" y="0"/>
            <a:ext cx="10117252" cy="9432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sz="4000" b="1" dirty="0" smtClean="0"/>
              <a:t>ELEMENTOS DEL DIAGRAMA DE SECUENCIA</a:t>
            </a:r>
            <a:endParaRPr lang="es-MX" sz="4000" b="1" dirty="0"/>
          </a:p>
        </p:txBody>
      </p:sp>
    </p:spTree>
    <p:extLst>
      <p:ext uri="{BB962C8B-B14F-4D97-AF65-F5344CB8AC3E}">
        <p14:creationId xmlns:p14="http://schemas.microsoft.com/office/powerpoint/2010/main" val="15472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right)">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left)">
                                      <p:cBhvr>
                                        <p:cTn id="19" dur="500"/>
                                        <p:tgtEl>
                                          <p:spTgt spid="10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1690</Words>
  <Application>Microsoft Office PowerPoint</Application>
  <PresentationFormat>Panorámica</PresentationFormat>
  <Paragraphs>512</Paragraphs>
  <Slides>13</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Calibri</vt:lpstr>
      <vt:lpstr>Calibri Light</vt:lpstr>
      <vt:lpstr>Helvetica Neue</vt:lpstr>
      <vt:lpstr>Neo Sans Std</vt:lpstr>
      <vt:lpstr>Trebuchet MS</vt:lpstr>
      <vt:lpstr>Verdana</vt:lpstr>
      <vt:lpstr>Tema de Office</vt:lpstr>
      <vt:lpstr>Presentación de PowerPoint</vt:lpstr>
      <vt:lpstr>                           3.4 DIAGRAMA DE SECUENCIA</vt:lpstr>
      <vt:lpstr>3.4  DIAGRAMA DE SECUENCIA</vt:lpstr>
      <vt:lpstr>3.4  DIAGRAMA DE SECUENCIA</vt:lpstr>
      <vt:lpstr>3.4  DIAGRAMA DE SECUENCIA</vt:lpstr>
      <vt:lpstr>ELEMENTOS DEL DIAGRAMA DE SECUENCIA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guillermo velazquez</dc:creator>
  <cp:lastModifiedBy>bjuarezs</cp:lastModifiedBy>
  <cp:revision>52</cp:revision>
  <dcterms:created xsi:type="dcterms:W3CDTF">2017-07-17T13:53:10Z</dcterms:created>
  <dcterms:modified xsi:type="dcterms:W3CDTF">2017-10-31T21:21:12Z</dcterms:modified>
</cp:coreProperties>
</file>