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58" r:id="rId4"/>
    <p:sldId id="259" r:id="rId5"/>
    <p:sldId id="270" r:id="rId6"/>
    <p:sldId id="271" r:id="rId7"/>
    <p:sldId id="272" r:id="rId8"/>
    <p:sldId id="273" r:id="rId9"/>
    <p:sldId id="274" r:id="rId10"/>
    <p:sldId id="276" r:id="rId11"/>
    <p:sldId id="277" r:id="rId12"/>
    <p:sldId id="278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ED33"/>
    <a:srgbClr val="339966"/>
    <a:srgbClr val="7EEE32"/>
    <a:srgbClr val="DAD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03671-F8FA-4F86-B7FC-01F44E3B32DE}" type="datetimeFigureOut">
              <a:rPr lang="es-MX" smtClean="0"/>
              <a:t>31/10/2017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BFD35-B5D4-43C3-AD6E-3B0F0E2CFF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2692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Marketing &amp; Sales</a:t>
            </a:r>
            <a:endParaRPr lang="en-GB" sz="900" b="1" dirty="0" smtClean="0">
              <a:solidFill>
                <a:srgbClr val="6C6C6C"/>
              </a:solidFill>
            </a:endParaRP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64% of marketing professionals view webcast as an innovative marketing and communication vehicle</a:t>
            </a: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46% of senior marketers predict that half of all corporate events will be hybrid this year</a:t>
            </a: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80% of virtual events help build stronger market presence, generate leads &amp; drive awareness and education</a:t>
            </a: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Webcast is the #2 most effective marketing tool for nurturing &amp; engaging prospects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Investor Relations (IR)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Corp </a:t>
            </a:r>
            <a:r>
              <a:rPr lang="en-GB" b="1" dirty="0" err="1" smtClean="0"/>
              <a:t>Comms</a:t>
            </a: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Training &amp; Cont. Education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-----</a:t>
            </a:r>
          </a:p>
          <a:p>
            <a:endParaRPr lang="en-GB" dirty="0" smtClean="0"/>
          </a:p>
          <a:p>
            <a:r>
              <a:rPr lang="en-GB" b="1" dirty="0" smtClean="0"/>
              <a:t>What are the most popular /  effective vehicles for marketing activities today &amp; what are the emerging trends?</a:t>
            </a:r>
          </a:p>
          <a:p>
            <a:endParaRPr lang="en-GB" b="1" dirty="0" smtClean="0"/>
          </a:p>
          <a:p>
            <a:r>
              <a:rPr lang="en-GB" dirty="0" smtClean="0"/>
              <a:t>-	How rapidly are webcasts / webinars being adopted by marketing professionals?</a:t>
            </a:r>
          </a:p>
          <a:p>
            <a:r>
              <a:rPr lang="en-GB" dirty="0" smtClean="0"/>
              <a:t>-	When is a virtual event a webcast vs a web conference?</a:t>
            </a:r>
          </a:p>
          <a:p>
            <a:r>
              <a:rPr lang="en-GB" dirty="0" smtClean="0"/>
              <a:t>-	Case study: How webcasting is used at Arkadin to reduce budget and extend reach </a:t>
            </a:r>
          </a:p>
          <a:p>
            <a:r>
              <a:rPr lang="en-GB" dirty="0" smtClean="0"/>
              <a:t>Sources:</a:t>
            </a:r>
          </a:p>
          <a:p>
            <a:r>
              <a:rPr lang="en-GB" dirty="0" smtClean="0"/>
              <a:t>Business to Business B2B - 2012</a:t>
            </a:r>
          </a:p>
          <a:p>
            <a:r>
              <a:rPr lang="en-GB" dirty="0" smtClean="0"/>
              <a:t>4 Reasons Your Next Event Should Be a Virtual One – </a:t>
            </a:r>
            <a:r>
              <a:rPr lang="en-GB" dirty="0" err="1" smtClean="0"/>
              <a:t>HubSpot</a:t>
            </a:r>
            <a:r>
              <a:rPr lang="en-GB" dirty="0" smtClean="0"/>
              <a:t>, June 2011</a:t>
            </a:r>
          </a:p>
          <a:p>
            <a:r>
              <a:rPr lang="en-GB" dirty="0" err="1" smtClean="0"/>
              <a:t>Forresters</a:t>
            </a:r>
            <a:r>
              <a:rPr lang="en-GB" dirty="0" smtClean="0"/>
              <a:t> – 2012</a:t>
            </a:r>
          </a:p>
          <a:p>
            <a:r>
              <a:rPr lang="en-GB" dirty="0" smtClean="0"/>
              <a:t>The Practicalities of Virtual Events – ON24, June 2011</a:t>
            </a:r>
          </a:p>
          <a:p>
            <a:r>
              <a:rPr lang="en-GB" dirty="0" smtClean="0"/>
              <a:t>Navigating the Emerging Gap in Large Conference Calls &amp; Webcast Event Solutions – </a:t>
            </a:r>
            <a:r>
              <a:rPr lang="en-GB" dirty="0" err="1" smtClean="0"/>
              <a:t>Wainhouse</a:t>
            </a:r>
            <a:r>
              <a:rPr lang="en-GB" dirty="0" smtClean="0"/>
              <a:t> Research, 2013</a:t>
            </a:r>
          </a:p>
          <a:p>
            <a:r>
              <a:rPr lang="en-GB" dirty="0" smtClean="0"/>
              <a:t>4 Reasons Your Next Event Should Be a Virtual One – </a:t>
            </a:r>
            <a:r>
              <a:rPr lang="en-GB" dirty="0" err="1" smtClean="0"/>
              <a:t>HubSpot</a:t>
            </a:r>
            <a:r>
              <a:rPr lang="en-GB" dirty="0" smtClean="0"/>
              <a:t>, June 2011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Cost effectiveness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Global Reach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Increase sales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Reinforce brand awareness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Enhance engagement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Continue the conversation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Elongate the life of your event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Reduce carbon footprint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Reduce travel cost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54E59-54A6-4C4E-8DE1-FEE8B6228B4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21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Marketing &amp; Sales</a:t>
            </a:r>
            <a:endParaRPr lang="en-GB" sz="900" b="1" dirty="0" smtClean="0">
              <a:solidFill>
                <a:srgbClr val="6C6C6C"/>
              </a:solidFill>
            </a:endParaRP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64% of marketing professionals view webcast as an innovative marketing and communication vehicle</a:t>
            </a: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46% of senior marketers predict that half of all corporate events will be hybrid this year</a:t>
            </a: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80% of virtual events help build stronger market presence, generate leads &amp; drive awareness and education</a:t>
            </a: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Webcast is the #2 most effective marketing tool for nurturing &amp; engaging prospects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Investor Relations (IR)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Corp </a:t>
            </a:r>
            <a:r>
              <a:rPr lang="en-GB" b="1" dirty="0" err="1" smtClean="0"/>
              <a:t>Comms</a:t>
            </a: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Training &amp; Cont. Education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-----</a:t>
            </a:r>
          </a:p>
          <a:p>
            <a:endParaRPr lang="en-GB" dirty="0" smtClean="0"/>
          </a:p>
          <a:p>
            <a:r>
              <a:rPr lang="en-GB" b="1" dirty="0" smtClean="0"/>
              <a:t>What are the most popular /  effective vehicles for marketing activities today &amp; what are the emerging trends?</a:t>
            </a:r>
          </a:p>
          <a:p>
            <a:endParaRPr lang="en-GB" b="1" dirty="0" smtClean="0"/>
          </a:p>
          <a:p>
            <a:r>
              <a:rPr lang="en-GB" dirty="0" smtClean="0"/>
              <a:t>-	How rapidly are webcasts / webinars being adopted by marketing professionals?</a:t>
            </a:r>
          </a:p>
          <a:p>
            <a:r>
              <a:rPr lang="en-GB" dirty="0" smtClean="0"/>
              <a:t>-	When is a virtual event a webcast vs a web conference?</a:t>
            </a:r>
          </a:p>
          <a:p>
            <a:r>
              <a:rPr lang="en-GB" dirty="0" smtClean="0"/>
              <a:t>-	Case study: How webcasting is used at Arkadin to reduce budget and extend reach </a:t>
            </a:r>
          </a:p>
          <a:p>
            <a:r>
              <a:rPr lang="en-GB" dirty="0" smtClean="0"/>
              <a:t>Sources:</a:t>
            </a:r>
          </a:p>
          <a:p>
            <a:r>
              <a:rPr lang="en-GB" dirty="0" smtClean="0"/>
              <a:t>Business to Business B2B - 2012</a:t>
            </a:r>
          </a:p>
          <a:p>
            <a:r>
              <a:rPr lang="en-GB" dirty="0" smtClean="0"/>
              <a:t>4 Reasons Your Next Event Should Be a Virtual One – </a:t>
            </a:r>
            <a:r>
              <a:rPr lang="en-GB" dirty="0" err="1" smtClean="0"/>
              <a:t>HubSpot</a:t>
            </a:r>
            <a:r>
              <a:rPr lang="en-GB" dirty="0" smtClean="0"/>
              <a:t>, June 2011</a:t>
            </a:r>
          </a:p>
          <a:p>
            <a:r>
              <a:rPr lang="en-GB" dirty="0" err="1" smtClean="0"/>
              <a:t>Forresters</a:t>
            </a:r>
            <a:r>
              <a:rPr lang="en-GB" dirty="0" smtClean="0"/>
              <a:t> – 2012</a:t>
            </a:r>
          </a:p>
          <a:p>
            <a:r>
              <a:rPr lang="en-GB" dirty="0" smtClean="0"/>
              <a:t>The Practicalities of Virtual Events – ON24, June 2011</a:t>
            </a:r>
          </a:p>
          <a:p>
            <a:r>
              <a:rPr lang="en-GB" dirty="0" smtClean="0"/>
              <a:t>Navigating the Emerging Gap in Large Conference Calls &amp; Webcast Event Solutions – </a:t>
            </a:r>
            <a:r>
              <a:rPr lang="en-GB" dirty="0" err="1" smtClean="0"/>
              <a:t>Wainhouse</a:t>
            </a:r>
            <a:r>
              <a:rPr lang="en-GB" dirty="0" smtClean="0"/>
              <a:t> Research, 2013</a:t>
            </a:r>
          </a:p>
          <a:p>
            <a:r>
              <a:rPr lang="en-GB" dirty="0" smtClean="0"/>
              <a:t>4 Reasons Your Next Event Should Be a Virtual One – </a:t>
            </a:r>
            <a:r>
              <a:rPr lang="en-GB" dirty="0" err="1" smtClean="0"/>
              <a:t>HubSpot</a:t>
            </a:r>
            <a:r>
              <a:rPr lang="en-GB" dirty="0" smtClean="0"/>
              <a:t>, June 2011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Cost effectiveness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Global Reach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Increase sales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Reinforce brand awareness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Enhance engagement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Continue the conversation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Elongate the life of your event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Reduce carbon footprint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Reduce travel cost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54E59-54A6-4C4E-8DE1-FEE8B6228B4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014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Marketing &amp; Sales</a:t>
            </a:r>
            <a:endParaRPr lang="en-GB" sz="900" b="1" dirty="0" smtClean="0">
              <a:solidFill>
                <a:srgbClr val="6C6C6C"/>
              </a:solidFill>
            </a:endParaRP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64% of marketing professionals view webcast as an innovative marketing and communication vehicle</a:t>
            </a: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46% of senior marketers predict that half of all corporate events will be hybrid this year</a:t>
            </a: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80% of virtual events help build stronger market presence, generate leads &amp; drive awareness and education</a:t>
            </a: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Webcast is the #2 most effective marketing tool for nurturing &amp; engaging prospects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Investor Relations (IR)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Corp </a:t>
            </a:r>
            <a:r>
              <a:rPr lang="en-GB" b="1" dirty="0" err="1" smtClean="0"/>
              <a:t>Comms</a:t>
            </a: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Training &amp; Cont. Education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-----</a:t>
            </a:r>
          </a:p>
          <a:p>
            <a:endParaRPr lang="en-GB" dirty="0" smtClean="0"/>
          </a:p>
          <a:p>
            <a:r>
              <a:rPr lang="en-GB" b="1" dirty="0" smtClean="0"/>
              <a:t>What are the most popular /  effective vehicles for marketing activities today &amp; what are the emerging trends?</a:t>
            </a:r>
          </a:p>
          <a:p>
            <a:endParaRPr lang="en-GB" b="1" dirty="0" smtClean="0"/>
          </a:p>
          <a:p>
            <a:r>
              <a:rPr lang="en-GB" dirty="0" smtClean="0"/>
              <a:t>-	How rapidly are webcasts / webinars being adopted by marketing professionals?</a:t>
            </a:r>
          </a:p>
          <a:p>
            <a:r>
              <a:rPr lang="en-GB" dirty="0" smtClean="0"/>
              <a:t>-	When is a virtual event a webcast vs a web conference?</a:t>
            </a:r>
          </a:p>
          <a:p>
            <a:r>
              <a:rPr lang="en-GB" dirty="0" smtClean="0"/>
              <a:t>-	Case study: How webcasting is used at Arkadin to reduce budget and extend reach </a:t>
            </a:r>
          </a:p>
          <a:p>
            <a:r>
              <a:rPr lang="en-GB" dirty="0" smtClean="0"/>
              <a:t>Sources:</a:t>
            </a:r>
          </a:p>
          <a:p>
            <a:r>
              <a:rPr lang="en-GB" dirty="0" smtClean="0"/>
              <a:t>Business to Business B2B - 2012</a:t>
            </a:r>
          </a:p>
          <a:p>
            <a:r>
              <a:rPr lang="en-GB" dirty="0" smtClean="0"/>
              <a:t>4 Reasons Your Next Event Should Be a Virtual One – </a:t>
            </a:r>
            <a:r>
              <a:rPr lang="en-GB" dirty="0" err="1" smtClean="0"/>
              <a:t>HubSpot</a:t>
            </a:r>
            <a:r>
              <a:rPr lang="en-GB" dirty="0" smtClean="0"/>
              <a:t>, June 2011</a:t>
            </a:r>
          </a:p>
          <a:p>
            <a:r>
              <a:rPr lang="en-GB" dirty="0" err="1" smtClean="0"/>
              <a:t>Forresters</a:t>
            </a:r>
            <a:r>
              <a:rPr lang="en-GB" dirty="0" smtClean="0"/>
              <a:t> – 2012</a:t>
            </a:r>
          </a:p>
          <a:p>
            <a:r>
              <a:rPr lang="en-GB" dirty="0" smtClean="0"/>
              <a:t>The Practicalities of Virtual Events – ON24, June 2011</a:t>
            </a:r>
          </a:p>
          <a:p>
            <a:r>
              <a:rPr lang="en-GB" dirty="0" smtClean="0"/>
              <a:t>Navigating the Emerging Gap in Large Conference Calls &amp; Webcast Event Solutions – </a:t>
            </a:r>
            <a:r>
              <a:rPr lang="en-GB" dirty="0" err="1" smtClean="0"/>
              <a:t>Wainhouse</a:t>
            </a:r>
            <a:r>
              <a:rPr lang="en-GB" dirty="0" smtClean="0"/>
              <a:t> Research, 2013</a:t>
            </a:r>
          </a:p>
          <a:p>
            <a:r>
              <a:rPr lang="en-GB" dirty="0" smtClean="0"/>
              <a:t>4 Reasons Your Next Event Should Be a Virtual One – </a:t>
            </a:r>
            <a:r>
              <a:rPr lang="en-GB" dirty="0" err="1" smtClean="0"/>
              <a:t>HubSpot</a:t>
            </a:r>
            <a:r>
              <a:rPr lang="en-GB" dirty="0" smtClean="0"/>
              <a:t>, June 2011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Cost effectiveness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Global Reach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Increase sales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Reinforce brand awareness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Enhance engagement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Continue the conversation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Elongate the life of your event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Reduce carbon footprint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Reduce travel cost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54E59-54A6-4C4E-8DE1-FEE8B6228B4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014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Marketing &amp; Sales</a:t>
            </a:r>
            <a:endParaRPr lang="en-GB" sz="900" b="1" dirty="0" smtClean="0">
              <a:solidFill>
                <a:srgbClr val="6C6C6C"/>
              </a:solidFill>
            </a:endParaRP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64% of marketing professionals view webcast as an innovative marketing and communication vehicle</a:t>
            </a: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46% of senior marketers predict that half of all corporate events will be hybrid this year</a:t>
            </a: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80% of virtual events help build stronger market presence, generate leads &amp; drive awareness and education</a:t>
            </a: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Webcast is the #2 most effective marketing tool for nurturing &amp; engaging prospects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Investor Relations (IR)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Corp </a:t>
            </a:r>
            <a:r>
              <a:rPr lang="en-GB" b="1" dirty="0" err="1" smtClean="0"/>
              <a:t>Comms</a:t>
            </a: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Training &amp; Cont. Education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-----</a:t>
            </a:r>
          </a:p>
          <a:p>
            <a:endParaRPr lang="en-GB" dirty="0" smtClean="0"/>
          </a:p>
          <a:p>
            <a:r>
              <a:rPr lang="en-GB" b="1" dirty="0" smtClean="0"/>
              <a:t>What are the most popular /  effective vehicles for marketing activities today &amp; what are the emerging trends?</a:t>
            </a:r>
          </a:p>
          <a:p>
            <a:endParaRPr lang="en-GB" b="1" dirty="0" smtClean="0"/>
          </a:p>
          <a:p>
            <a:r>
              <a:rPr lang="en-GB" dirty="0" smtClean="0"/>
              <a:t>-	How rapidly are webcasts / webinars being adopted by marketing professionals?</a:t>
            </a:r>
          </a:p>
          <a:p>
            <a:r>
              <a:rPr lang="en-GB" dirty="0" smtClean="0"/>
              <a:t>-	When is a virtual event a webcast vs a web conference?</a:t>
            </a:r>
          </a:p>
          <a:p>
            <a:r>
              <a:rPr lang="en-GB" dirty="0" smtClean="0"/>
              <a:t>-	Case study: How webcasting is used at Arkadin to reduce budget and extend reach </a:t>
            </a:r>
          </a:p>
          <a:p>
            <a:r>
              <a:rPr lang="en-GB" dirty="0" smtClean="0"/>
              <a:t>Sources:</a:t>
            </a:r>
          </a:p>
          <a:p>
            <a:r>
              <a:rPr lang="en-GB" dirty="0" smtClean="0"/>
              <a:t>Business to Business B2B - 2012</a:t>
            </a:r>
          </a:p>
          <a:p>
            <a:r>
              <a:rPr lang="en-GB" dirty="0" smtClean="0"/>
              <a:t>4 Reasons Your Next Event Should Be a Virtual One – </a:t>
            </a:r>
            <a:r>
              <a:rPr lang="en-GB" dirty="0" err="1" smtClean="0"/>
              <a:t>HubSpot</a:t>
            </a:r>
            <a:r>
              <a:rPr lang="en-GB" dirty="0" smtClean="0"/>
              <a:t>, June 2011</a:t>
            </a:r>
          </a:p>
          <a:p>
            <a:r>
              <a:rPr lang="en-GB" dirty="0" err="1" smtClean="0"/>
              <a:t>Forresters</a:t>
            </a:r>
            <a:r>
              <a:rPr lang="en-GB" dirty="0" smtClean="0"/>
              <a:t> – 2012</a:t>
            </a:r>
          </a:p>
          <a:p>
            <a:r>
              <a:rPr lang="en-GB" dirty="0" smtClean="0"/>
              <a:t>The Practicalities of Virtual Events – ON24, June 2011</a:t>
            </a:r>
          </a:p>
          <a:p>
            <a:r>
              <a:rPr lang="en-GB" dirty="0" smtClean="0"/>
              <a:t>Navigating the Emerging Gap in Large Conference Calls &amp; Webcast Event Solutions – </a:t>
            </a:r>
            <a:r>
              <a:rPr lang="en-GB" dirty="0" err="1" smtClean="0"/>
              <a:t>Wainhouse</a:t>
            </a:r>
            <a:r>
              <a:rPr lang="en-GB" dirty="0" smtClean="0"/>
              <a:t> Research, 2013</a:t>
            </a:r>
          </a:p>
          <a:p>
            <a:r>
              <a:rPr lang="en-GB" dirty="0" smtClean="0"/>
              <a:t>4 Reasons Your Next Event Should Be a Virtual One – </a:t>
            </a:r>
            <a:r>
              <a:rPr lang="en-GB" dirty="0" err="1" smtClean="0"/>
              <a:t>HubSpot</a:t>
            </a:r>
            <a:r>
              <a:rPr lang="en-GB" dirty="0" smtClean="0"/>
              <a:t>, June 2011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Cost effectiveness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Global Reach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Increase sales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Reinforce brand awareness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Enhance engagement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Continue the conversation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Elongate the life of your event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Reduce carbon footprint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Reduce travel cost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54E59-54A6-4C4E-8DE1-FEE8B6228B4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911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Marketing &amp; Sales</a:t>
            </a:r>
            <a:endParaRPr lang="en-GB" sz="900" b="1" dirty="0" smtClean="0">
              <a:solidFill>
                <a:srgbClr val="6C6C6C"/>
              </a:solidFill>
            </a:endParaRP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64% of marketing professionals view webcast as an innovative marketing and communication vehicle</a:t>
            </a: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46% of senior marketers predict that half of all corporate events will be hybrid this year</a:t>
            </a: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80% of virtual events help build stronger market presence, generate leads &amp; drive awareness and education</a:t>
            </a: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Webcast is the #2 most effective marketing tool for nurturing &amp; engaging prospects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Investor Relations (IR)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Corp </a:t>
            </a:r>
            <a:r>
              <a:rPr lang="en-GB" b="1" dirty="0" err="1" smtClean="0"/>
              <a:t>Comms</a:t>
            </a: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Training &amp; Cont. Education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-----</a:t>
            </a:r>
          </a:p>
          <a:p>
            <a:endParaRPr lang="en-GB" dirty="0" smtClean="0"/>
          </a:p>
          <a:p>
            <a:r>
              <a:rPr lang="en-GB" b="1" dirty="0" smtClean="0"/>
              <a:t>What are the most popular /  effective vehicles for marketing activities today &amp; what are the emerging trends?</a:t>
            </a:r>
          </a:p>
          <a:p>
            <a:endParaRPr lang="en-GB" b="1" dirty="0" smtClean="0"/>
          </a:p>
          <a:p>
            <a:r>
              <a:rPr lang="en-GB" dirty="0" smtClean="0"/>
              <a:t>-	How rapidly are webcasts / webinars being adopted by marketing professionals?</a:t>
            </a:r>
          </a:p>
          <a:p>
            <a:r>
              <a:rPr lang="en-GB" dirty="0" smtClean="0"/>
              <a:t>-	When is a virtual event a webcast vs a web conference?</a:t>
            </a:r>
          </a:p>
          <a:p>
            <a:r>
              <a:rPr lang="en-GB" dirty="0" smtClean="0"/>
              <a:t>-	Case study: How webcasting is used at Arkadin to reduce budget and extend reach </a:t>
            </a:r>
          </a:p>
          <a:p>
            <a:r>
              <a:rPr lang="en-GB" dirty="0" smtClean="0"/>
              <a:t>Sources:</a:t>
            </a:r>
          </a:p>
          <a:p>
            <a:r>
              <a:rPr lang="en-GB" dirty="0" smtClean="0"/>
              <a:t>Business to Business B2B - 2012</a:t>
            </a:r>
          </a:p>
          <a:p>
            <a:r>
              <a:rPr lang="en-GB" dirty="0" smtClean="0"/>
              <a:t>4 Reasons Your Next Event Should Be a Virtual One – </a:t>
            </a:r>
            <a:r>
              <a:rPr lang="en-GB" dirty="0" err="1" smtClean="0"/>
              <a:t>HubSpot</a:t>
            </a:r>
            <a:r>
              <a:rPr lang="en-GB" dirty="0" smtClean="0"/>
              <a:t>, June 2011</a:t>
            </a:r>
          </a:p>
          <a:p>
            <a:r>
              <a:rPr lang="en-GB" dirty="0" err="1" smtClean="0"/>
              <a:t>Forresters</a:t>
            </a:r>
            <a:r>
              <a:rPr lang="en-GB" dirty="0" smtClean="0"/>
              <a:t> – 2012</a:t>
            </a:r>
          </a:p>
          <a:p>
            <a:r>
              <a:rPr lang="en-GB" dirty="0" smtClean="0"/>
              <a:t>The Practicalities of Virtual Events – ON24, June 2011</a:t>
            </a:r>
          </a:p>
          <a:p>
            <a:r>
              <a:rPr lang="en-GB" dirty="0" smtClean="0"/>
              <a:t>Navigating the Emerging Gap in Large Conference Calls &amp; Webcast Event Solutions – </a:t>
            </a:r>
            <a:r>
              <a:rPr lang="en-GB" dirty="0" err="1" smtClean="0"/>
              <a:t>Wainhouse</a:t>
            </a:r>
            <a:r>
              <a:rPr lang="en-GB" dirty="0" smtClean="0"/>
              <a:t> Research, 2013</a:t>
            </a:r>
          </a:p>
          <a:p>
            <a:r>
              <a:rPr lang="en-GB" dirty="0" smtClean="0"/>
              <a:t>4 Reasons Your Next Event Should Be a Virtual One – </a:t>
            </a:r>
            <a:r>
              <a:rPr lang="en-GB" dirty="0" err="1" smtClean="0"/>
              <a:t>HubSpot</a:t>
            </a:r>
            <a:r>
              <a:rPr lang="en-GB" dirty="0" smtClean="0"/>
              <a:t>, June 2011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Cost effectiveness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Global Reach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Increase sales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Reinforce brand awareness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Enhance engagement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Continue the conversation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Elongate the life of your event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Reduce carbon footprint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Reduce travel cost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54E59-54A6-4C4E-8DE1-FEE8B6228B4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014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Marketing &amp; Sales</a:t>
            </a:r>
            <a:endParaRPr lang="en-GB" sz="900" b="1" dirty="0" smtClean="0">
              <a:solidFill>
                <a:srgbClr val="6C6C6C"/>
              </a:solidFill>
            </a:endParaRP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64% of marketing professionals view webcast as an innovative marketing and communication vehicle</a:t>
            </a: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46% of senior marketers predict that half of all corporate events will be hybrid this year</a:t>
            </a: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80% of virtual events help build stronger market presence, generate leads &amp; drive awareness and education</a:t>
            </a: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Webcast is the #2 most effective marketing tool for nurturing &amp; engaging prospects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Investor Relations (IR)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Corp </a:t>
            </a:r>
            <a:r>
              <a:rPr lang="en-GB" b="1" dirty="0" err="1" smtClean="0"/>
              <a:t>Comms</a:t>
            </a: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Training &amp; Cont. Education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-----</a:t>
            </a:r>
          </a:p>
          <a:p>
            <a:endParaRPr lang="en-GB" dirty="0" smtClean="0"/>
          </a:p>
          <a:p>
            <a:r>
              <a:rPr lang="en-GB" b="1" dirty="0" smtClean="0"/>
              <a:t>What are the most popular /  effective vehicles for marketing activities today &amp; what are the emerging trends?</a:t>
            </a:r>
          </a:p>
          <a:p>
            <a:endParaRPr lang="en-GB" b="1" dirty="0" smtClean="0"/>
          </a:p>
          <a:p>
            <a:r>
              <a:rPr lang="en-GB" dirty="0" smtClean="0"/>
              <a:t>-	How rapidly are webcasts / webinars being adopted by marketing professionals?</a:t>
            </a:r>
          </a:p>
          <a:p>
            <a:r>
              <a:rPr lang="en-GB" dirty="0" smtClean="0"/>
              <a:t>-	When is a virtual event a webcast vs a web conference?</a:t>
            </a:r>
          </a:p>
          <a:p>
            <a:r>
              <a:rPr lang="en-GB" dirty="0" smtClean="0"/>
              <a:t>-	Case study: How webcasting is used at Arkadin to reduce budget and extend reach </a:t>
            </a:r>
          </a:p>
          <a:p>
            <a:r>
              <a:rPr lang="en-GB" dirty="0" smtClean="0"/>
              <a:t>Sources:</a:t>
            </a:r>
          </a:p>
          <a:p>
            <a:r>
              <a:rPr lang="en-GB" dirty="0" smtClean="0"/>
              <a:t>Business to Business B2B - 2012</a:t>
            </a:r>
          </a:p>
          <a:p>
            <a:r>
              <a:rPr lang="en-GB" dirty="0" smtClean="0"/>
              <a:t>4 Reasons Your Next Event Should Be a Virtual One – </a:t>
            </a:r>
            <a:r>
              <a:rPr lang="en-GB" dirty="0" err="1" smtClean="0"/>
              <a:t>HubSpot</a:t>
            </a:r>
            <a:r>
              <a:rPr lang="en-GB" dirty="0" smtClean="0"/>
              <a:t>, June 2011</a:t>
            </a:r>
          </a:p>
          <a:p>
            <a:r>
              <a:rPr lang="en-GB" dirty="0" err="1" smtClean="0"/>
              <a:t>Forresters</a:t>
            </a:r>
            <a:r>
              <a:rPr lang="en-GB" dirty="0" smtClean="0"/>
              <a:t> – 2012</a:t>
            </a:r>
          </a:p>
          <a:p>
            <a:r>
              <a:rPr lang="en-GB" dirty="0" smtClean="0"/>
              <a:t>The Practicalities of Virtual Events – ON24, June 2011</a:t>
            </a:r>
          </a:p>
          <a:p>
            <a:r>
              <a:rPr lang="en-GB" dirty="0" smtClean="0"/>
              <a:t>Navigating the Emerging Gap in Large Conference Calls &amp; Webcast Event Solutions – </a:t>
            </a:r>
            <a:r>
              <a:rPr lang="en-GB" dirty="0" err="1" smtClean="0"/>
              <a:t>Wainhouse</a:t>
            </a:r>
            <a:r>
              <a:rPr lang="en-GB" dirty="0" smtClean="0"/>
              <a:t> Research, 2013</a:t>
            </a:r>
          </a:p>
          <a:p>
            <a:r>
              <a:rPr lang="en-GB" dirty="0" smtClean="0"/>
              <a:t>4 Reasons Your Next Event Should Be a Virtual One – </a:t>
            </a:r>
            <a:r>
              <a:rPr lang="en-GB" dirty="0" err="1" smtClean="0"/>
              <a:t>HubSpot</a:t>
            </a:r>
            <a:r>
              <a:rPr lang="en-GB" dirty="0" smtClean="0"/>
              <a:t>, June 2011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Cost effectiveness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Global Reach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Increase sales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Reinforce brand awareness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Enhance engagement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Continue the conversation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Elongate the life of your event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Reduce carbon footprint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Reduce travel cost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54E59-54A6-4C4E-8DE1-FEE8B6228B4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014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Marketing &amp; Sales</a:t>
            </a:r>
            <a:endParaRPr lang="en-GB" sz="900" b="1" dirty="0" smtClean="0">
              <a:solidFill>
                <a:srgbClr val="6C6C6C"/>
              </a:solidFill>
            </a:endParaRP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64% of marketing professionals view webcast as an innovative marketing and communication vehicle</a:t>
            </a: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46% of senior marketers predict that half of all corporate events will be hybrid this year</a:t>
            </a: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80% of virtual events help build stronger market presence, generate leads &amp; drive awareness and education</a:t>
            </a: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Webcast is the #2 most effective marketing tool for nurturing &amp; engaging prospects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Investor Relations (IR)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Corp </a:t>
            </a:r>
            <a:r>
              <a:rPr lang="en-GB" b="1" dirty="0" err="1" smtClean="0"/>
              <a:t>Comms</a:t>
            </a: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Training &amp; Cont. Education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-----</a:t>
            </a:r>
          </a:p>
          <a:p>
            <a:endParaRPr lang="en-GB" dirty="0" smtClean="0"/>
          </a:p>
          <a:p>
            <a:r>
              <a:rPr lang="en-GB" b="1" dirty="0" smtClean="0"/>
              <a:t>What are the most popular /  effective vehicles for marketing activities today &amp; what are the emerging trends?</a:t>
            </a:r>
          </a:p>
          <a:p>
            <a:endParaRPr lang="en-GB" b="1" dirty="0" smtClean="0"/>
          </a:p>
          <a:p>
            <a:r>
              <a:rPr lang="en-GB" dirty="0" smtClean="0"/>
              <a:t>-	How rapidly are webcasts / webinars being adopted by marketing professionals?</a:t>
            </a:r>
          </a:p>
          <a:p>
            <a:r>
              <a:rPr lang="en-GB" dirty="0" smtClean="0"/>
              <a:t>-	When is a virtual event a webcast vs a web conference?</a:t>
            </a:r>
          </a:p>
          <a:p>
            <a:r>
              <a:rPr lang="en-GB" dirty="0" smtClean="0"/>
              <a:t>-	Case study: How webcasting is used at Arkadin to reduce budget and extend reach </a:t>
            </a:r>
          </a:p>
          <a:p>
            <a:r>
              <a:rPr lang="en-GB" dirty="0" smtClean="0"/>
              <a:t>Sources:</a:t>
            </a:r>
          </a:p>
          <a:p>
            <a:r>
              <a:rPr lang="en-GB" dirty="0" smtClean="0"/>
              <a:t>Business to Business B2B - 2012</a:t>
            </a:r>
          </a:p>
          <a:p>
            <a:r>
              <a:rPr lang="en-GB" dirty="0" smtClean="0"/>
              <a:t>4 Reasons Your Next Event Should Be a Virtual One – </a:t>
            </a:r>
            <a:r>
              <a:rPr lang="en-GB" dirty="0" err="1" smtClean="0"/>
              <a:t>HubSpot</a:t>
            </a:r>
            <a:r>
              <a:rPr lang="en-GB" dirty="0" smtClean="0"/>
              <a:t>, June 2011</a:t>
            </a:r>
          </a:p>
          <a:p>
            <a:r>
              <a:rPr lang="en-GB" dirty="0" err="1" smtClean="0"/>
              <a:t>Forresters</a:t>
            </a:r>
            <a:r>
              <a:rPr lang="en-GB" dirty="0" smtClean="0"/>
              <a:t> – 2012</a:t>
            </a:r>
          </a:p>
          <a:p>
            <a:r>
              <a:rPr lang="en-GB" dirty="0" smtClean="0"/>
              <a:t>The Practicalities of Virtual Events – ON24, June 2011</a:t>
            </a:r>
          </a:p>
          <a:p>
            <a:r>
              <a:rPr lang="en-GB" dirty="0" smtClean="0"/>
              <a:t>Navigating the Emerging Gap in Large Conference Calls &amp; Webcast Event Solutions – </a:t>
            </a:r>
            <a:r>
              <a:rPr lang="en-GB" dirty="0" err="1" smtClean="0"/>
              <a:t>Wainhouse</a:t>
            </a:r>
            <a:r>
              <a:rPr lang="en-GB" dirty="0" smtClean="0"/>
              <a:t> Research, 2013</a:t>
            </a:r>
          </a:p>
          <a:p>
            <a:r>
              <a:rPr lang="en-GB" dirty="0" smtClean="0"/>
              <a:t>4 Reasons Your Next Event Should Be a Virtual One – </a:t>
            </a:r>
            <a:r>
              <a:rPr lang="en-GB" dirty="0" err="1" smtClean="0"/>
              <a:t>HubSpot</a:t>
            </a:r>
            <a:r>
              <a:rPr lang="en-GB" dirty="0" smtClean="0"/>
              <a:t>, June 2011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Cost effectiveness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Global Reach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Increase sales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Reinforce brand awareness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Enhance engagement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Continue the conversation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Elongate the life of your event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Reduce carbon footprint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Reduce travel cost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54E59-54A6-4C4E-8DE1-FEE8B6228B4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014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Marketing &amp; Sales</a:t>
            </a:r>
            <a:endParaRPr lang="en-GB" sz="900" b="1" dirty="0" smtClean="0">
              <a:solidFill>
                <a:srgbClr val="6C6C6C"/>
              </a:solidFill>
            </a:endParaRP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64% of marketing professionals view webcast as an innovative marketing and communication vehicle</a:t>
            </a: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46% of senior marketers predict that half of all corporate events will be hybrid this year</a:t>
            </a: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80% of virtual events help build stronger market presence, generate leads &amp; drive awareness and education</a:t>
            </a: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Webcast is the #2 most effective marketing tool for nurturing &amp; engaging prospects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Investor Relations (IR)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Corp </a:t>
            </a:r>
            <a:r>
              <a:rPr lang="en-GB" b="1" dirty="0" err="1" smtClean="0"/>
              <a:t>Comms</a:t>
            </a: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Training &amp; Cont. Education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-----</a:t>
            </a:r>
          </a:p>
          <a:p>
            <a:endParaRPr lang="en-GB" dirty="0" smtClean="0"/>
          </a:p>
          <a:p>
            <a:r>
              <a:rPr lang="en-GB" b="1" dirty="0" smtClean="0"/>
              <a:t>What are the most popular /  effective vehicles for marketing activities today &amp; what are the emerging trends?</a:t>
            </a:r>
          </a:p>
          <a:p>
            <a:endParaRPr lang="en-GB" b="1" dirty="0" smtClean="0"/>
          </a:p>
          <a:p>
            <a:r>
              <a:rPr lang="en-GB" dirty="0" smtClean="0"/>
              <a:t>-	How rapidly are webcasts / webinars being adopted by marketing professionals?</a:t>
            </a:r>
          </a:p>
          <a:p>
            <a:r>
              <a:rPr lang="en-GB" dirty="0" smtClean="0"/>
              <a:t>-	When is a virtual event a webcast vs a web conference?</a:t>
            </a:r>
          </a:p>
          <a:p>
            <a:r>
              <a:rPr lang="en-GB" dirty="0" smtClean="0"/>
              <a:t>-	Case study: How webcasting is used at Arkadin to reduce budget and extend reach </a:t>
            </a:r>
          </a:p>
          <a:p>
            <a:r>
              <a:rPr lang="en-GB" dirty="0" smtClean="0"/>
              <a:t>Sources:</a:t>
            </a:r>
          </a:p>
          <a:p>
            <a:r>
              <a:rPr lang="en-GB" dirty="0" smtClean="0"/>
              <a:t>Business to Business B2B - 2012</a:t>
            </a:r>
          </a:p>
          <a:p>
            <a:r>
              <a:rPr lang="en-GB" dirty="0" smtClean="0"/>
              <a:t>4 Reasons Your Next Event Should Be a Virtual One – </a:t>
            </a:r>
            <a:r>
              <a:rPr lang="en-GB" dirty="0" err="1" smtClean="0"/>
              <a:t>HubSpot</a:t>
            </a:r>
            <a:r>
              <a:rPr lang="en-GB" dirty="0" smtClean="0"/>
              <a:t>, June 2011</a:t>
            </a:r>
          </a:p>
          <a:p>
            <a:r>
              <a:rPr lang="en-GB" dirty="0" err="1" smtClean="0"/>
              <a:t>Forresters</a:t>
            </a:r>
            <a:r>
              <a:rPr lang="en-GB" dirty="0" smtClean="0"/>
              <a:t> – 2012</a:t>
            </a:r>
          </a:p>
          <a:p>
            <a:r>
              <a:rPr lang="en-GB" dirty="0" smtClean="0"/>
              <a:t>The Practicalities of Virtual Events – ON24, June 2011</a:t>
            </a:r>
          </a:p>
          <a:p>
            <a:r>
              <a:rPr lang="en-GB" dirty="0" smtClean="0"/>
              <a:t>Navigating the Emerging Gap in Large Conference Calls &amp; Webcast Event Solutions – </a:t>
            </a:r>
            <a:r>
              <a:rPr lang="en-GB" dirty="0" err="1" smtClean="0"/>
              <a:t>Wainhouse</a:t>
            </a:r>
            <a:r>
              <a:rPr lang="en-GB" dirty="0" smtClean="0"/>
              <a:t> Research, 2013</a:t>
            </a:r>
          </a:p>
          <a:p>
            <a:r>
              <a:rPr lang="en-GB" dirty="0" smtClean="0"/>
              <a:t>4 Reasons Your Next Event Should Be a Virtual One – </a:t>
            </a:r>
            <a:r>
              <a:rPr lang="en-GB" dirty="0" err="1" smtClean="0"/>
              <a:t>HubSpot</a:t>
            </a:r>
            <a:r>
              <a:rPr lang="en-GB" dirty="0" smtClean="0"/>
              <a:t>, June 2011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Cost effectiveness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Global Reach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Increase sales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Reinforce brand awareness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Enhance engagement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Continue the conversation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Elongate the life of your event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Reduce carbon footprint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Reduce travel cost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54E59-54A6-4C4E-8DE1-FEE8B6228B4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014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Marketing &amp; Sales</a:t>
            </a:r>
            <a:endParaRPr lang="en-GB" sz="900" b="1" dirty="0" smtClean="0">
              <a:solidFill>
                <a:srgbClr val="6C6C6C"/>
              </a:solidFill>
            </a:endParaRP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64% of marketing professionals view webcast as an innovative marketing and communication vehicle</a:t>
            </a: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46% of senior marketers predict that half of all corporate events will be hybrid this year</a:t>
            </a: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80% of virtual events help build stronger market presence, generate leads &amp; drive awareness and education</a:t>
            </a: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Webcast is the #2 most effective marketing tool for nurturing &amp; engaging prospects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Investor Relations (IR)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Corp </a:t>
            </a:r>
            <a:r>
              <a:rPr lang="en-GB" b="1" dirty="0" err="1" smtClean="0"/>
              <a:t>Comms</a:t>
            </a: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Training &amp; Cont. Education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-----</a:t>
            </a:r>
          </a:p>
          <a:p>
            <a:endParaRPr lang="en-GB" dirty="0" smtClean="0"/>
          </a:p>
          <a:p>
            <a:r>
              <a:rPr lang="en-GB" b="1" dirty="0" smtClean="0"/>
              <a:t>What are the most popular /  effective vehicles for marketing activities today &amp; what are the emerging trends?</a:t>
            </a:r>
          </a:p>
          <a:p>
            <a:endParaRPr lang="en-GB" b="1" dirty="0" smtClean="0"/>
          </a:p>
          <a:p>
            <a:r>
              <a:rPr lang="en-GB" dirty="0" smtClean="0"/>
              <a:t>-	How rapidly are webcasts / webinars being adopted by marketing professionals?</a:t>
            </a:r>
          </a:p>
          <a:p>
            <a:r>
              <a:rPr lang="en-GB" dirty="0" smtClean="0"/>
              <a:t>-	When is a virtual event a webcast vs a web conference?</a:t>
            </a:r>
          </a:p>
          <a:p>
            <a:r>
              <a:rPr lang="en-GB" dirty="0" smtClean="0"/>
              <a:t>-	Case study: How webcasting is used at Arkadin to reduce budget and extend reach </a:t>
            </a:r>
          </a:p>
          <a:p>
            <a:r>
              <a:rPr lang="en-GB" dirty="0" smtClean="0"/>
              <a:t>Sources:</a:t>
            </a:r>
          </a:p>
          <a:p>
            <a:r>
              <a:rPr lang="en-GB" dirty="0" smtClean="0"/>
              <a:t>Business to Business B2B - 2012</a:t>
            </a:r>
          </a:p>
          <a:p>
            <a:r>
              <a:rPr lang="en-GB" dirty="0" smtClean="0"/>
              <a:t>4 Reasons Your Next Event Should Be a Virtual One – </a:t>
            </a:r>
            <a:r>
              <a:rPr lang="en-GB" dirty="0" err="1" smtClean="0"/>
              <a:t>HubSpot</a:t>
            </a:r>
            <a:r>
              <a:rPr lang="en-GB" dirty="0" smtClean="0"/>
              <a:t>, June 2011</a:t>
            </a:r>
          </a:p>
          <a:p>
            <a:r>
              <a:rPr lang="en-GB" dirty="0" err="1" smtClean="0"/>
              <a:t>Forresters</a:t>
            </a:r>
            <a:r>
              <a:rPr lang="en-GB" dirty="0" smtClean="0"/>
              <a:t> – 2012</a:t>
            </a:r>
          </a:p>
          <a:p>
            <a:r>
              <a:rPr lang="en-GB" dirty="0" smtClean="0"/>
              <a:t>The Practicalities of Virtual Events – ON24, June 2011</a:t>
            </a:r>
          </a:p>
          <a:p>
            <a:r>
              <a:rPr lang="en-GB" dirty="0" smtClean="0"/>
              <a:t>Navigating the Emerging Gap in Large Conference Calls &amp; Webcast Event Solutions – </a:t>
            </a:r>
            <a:r>
              <a:rPr lang="en-GB" dirty="0" err="1" smtClean="0"/>
              <a:t>Wainhouse</a:t>
            </a:r>
            <a:r>
              <a:rPr lang="en-GB" dirty="0" smtClean="0"/>
              <a:t> Research, 2013</a:t>
            </a:r>
          </a:p>
          <a:p>
            <a:r>
              <a:rPr lang="en-GB" dirty="0" smtClean="0"/>
              <a:t>4 Reasons Your Next Event Should Be a Virtual One – </a:t>
            </a:r>
            <a:r>
              <a:rPr lang="en-GB" dirty="0" err="1" smtClean="0"/>
              <a:t>HubSpot</a:t>
            </a:r>
            <a:r>
              <a:rPr lang="en-GB" dirty="0" smtClean="0"/>
              <a:t>, June 2011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Cost effectiveness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Global Reach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Increase sales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Reinforce brand awareness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Enhance engagement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Continue the conversation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Elongate the life of your event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Reduce carbon footprint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Reduce travel cost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54E59-54A6-4C4E-8DE1-FEE8B6228B4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014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Marketing &amp; Sales</a:t>
            </a:r>
            <a:endParaRPr lang="en-GB" sz="900" b="1" dirty="0" smtClean="0">
              <a:solidFill>
                <a:srgbClr val="6C6C6C"/>
              </a:solidFill>
            </a:endParaRP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64% of marketing professionals view webcast as an innovative marketing and communication vehicle</a:t>
            </a: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46% of senior marketers predict that half of all corporate events will be hybrid this year</a:t>
            </a: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80% of virtual events help build stronger market presence, generate leads &amp; drive awareness and education</a:t>
            </a: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Webcast is the #2 most effective marketing tool for nurturing &amp; engaging prospects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Investor Relations (IR)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Corp </a:t>
            </a:r>
            <a:r>
              <a:rPr lang="en-GB" b="1" dirty="0" err="1" smtClean="0"/>
              <a:t>Comms</a:t>
            </a: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Training &amp; Cont. Education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-----</a:t>
            </a:r>
          </a:p>
          <a:p>
            <a:endParaRPr lang="en-GB" dirty="0" smtClean="0"/>
          </a:p>
          <a:p>
            <a:r>
              <a:rPr lang="en-GB" b="1" dirty="0" smtClean="0"/>
              <a:t>What are the most popular /  effective vehicles for marketing activities today &amp; what are the emerging trends?</a:t>
            </a:r>
          </a:p>
          <a:p>
            <a:endParaRPr lang="en-GB" b="1" dirty="0" smtClean="0"/>
          </a:p>
          <a:p>
            <a:r>
              <a:rPr lang="en-GB" dirty="0" smtClean="0"/>
              <a:t>-	How rapidly are webcasts / webinars being adopted by marketing professionals?</a:t>
            </a:r>
          </a:p>
          <a:p>
            <a:r>
              <a:rPr lang="en-GB" dirty="0" smtClean="0"/>
              <a:t>-	When is a virtual event a webcast vs a web conference?</a:t>
            </a:r>
          </a:p>
          <a:p>
            <a:r>
              <a:rPr lang="en-GB" dirty="0" smtClean="0"/>
              <a:t>-	Case study: How webcasting is used at Arkadin to reduce budget and extend reach </a:t>
            </a:r>
          </a:p>
          <a:p>
            <a:r>
              <a:rPr lang="en-GB" dirty="0" smtClean="0"/>
              <a:t>Sources:</a:t>
            </a:r>
          </a:p>
          <a:p>
            <a:r>
              <a:rPr lang="en-GB" dirty="0" smtClean="0"/>
              <a:t>Business to Business B2B - 2012</a:t>
            </a:r>
          </a:p>
          <a:p>
            <a:r>
              <a:rPr lang="en-GB" dirty="0" smtClean="0"/>
              <a:t>4 Reasons Your Next Event Should Be a Virtual One – </a:t>
            </a:r>
            <a:r>
              <a:rPr lang="en-GB" dirty="0" err="1" smtClean="0"/>
              <a:t>HubSpot</a:t>
            </a:r>
            <a:r>
              <a:rPr lang="en-GB" dirty="0" smtClean="0"/>
              <a:t>, June 2011</a:t>
            </a:r>
          </a:p>
          <a:p>
            <a:r>
              <a:rPr lang="en-GB" dirty="0" err="1" smtClean="0"/>
              <a:t>Forresters</a:t>
            </a:r>
            <a:r>
              <a:rPr lang="en-GB" dirty="0" smtClean="0"/>
              <a:t> – 2012</a:t>
            </a:r>
          </a:p>
          <a:p>
            <a:r>
              <a:rPr lang="en-GB" dirty="0" smtClean="0"/>
              <a:t>The Practicalities of Virtual Events – ON24, June 2011</a:t>
            </a:r>
          </a:p>
          <a:p>
            <a:r>
              <a:rPr lang="en-GB" dirty="0" smtClean="0"/>
              <a:t>Navigating the Emerging Gap in Large Conference Calls &amp; Webcast Event Solutions – </a:t>
            </a:r>
            <a:r>
              <a:rPr lang="en-GB" dirty="0" err="1" smtClean="0"/>
              <a:t>Wainhouse</a:t>
            </a:r>
            <a:r>
              <a:rPr lang="en-GB" dirty="0" smtClean="0"/>
              <a:t> Research, 2013</a:t>
            </a:r>
          </a:p>
          <a:p>
            <a:r>
              <a:rPr lang="en-GB" dirty="0" smtClean="0"/>
              <a:t>4 Reasons Your Next Event Should Be a Virtual One – </a:t>
            </a:r>
            <a:r>
              <a:rPr lang="en-GB" dirty="0" err="1" smtClean="0"/>
              <a:t>HubSpot</a:t>
            </a:r>
            <a:r>
              <a:rPr lang="en-GB" dirty="0" smtClean="0"/>
              <a:t>, June 2011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Cost effectiveness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Global Reach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Increase sales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Reinforce brand awareness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Enhance engagement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Continue the conversation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Elongate the life of your event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Reduce carbon footprint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Reduce travel cost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54E59-54A6-4C4E-8DE1-FEE8B6228B4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014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Marketing &amp; Sales</a:t>
            </a:r>
            <a:endParaRPr lang="en-GB" sz="900" b="1" dirty="0" smtClean="0">
              <a:solidFill>
                <a:srgbClr val="6C6C6C"/>
              </a:solidFill>
            </a:endParaRP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64% of marketing professionals view webcast as an innovative marketing and communication vehicle</a:t>
            </a: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46% of senior marketers predict that half of all corporate events will be hybrid this year</a:t>
            </a: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80% of virtual events help build stronger market presence, generate leads &amp; drive awareness and education</a:t>
            </a:r>
          </a:p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Webcast is the #2 most effective marketing tool for nurturing &amp; engaging prospects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Investor Relations (IR)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Corp </a:t>
            </a:r>
            <a:r>
              <a:rPr lang="en-GB" b="1" dirty="0" err="1" smtClean="0"/>
              <a:t>Comms</a:t>
            </a: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Training &amp; Cont. Education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-----</a:t>
            </a:r>
          </a:p>
          <a:p>
            <a:endParaRPr lang="en-GB" dirty="0" smtClean="0"/>
          </a:p>
          <a:p>
            <a:r>
              <a:rPr lang="en-GB" b="1" dirty="0" smtClean="0"/>
              <a:t>What are the most popular /  effective vehicles for marketing activities today &amp; what are the emerging trends?</a:t>
            </a:r>
          </a:p>
          <a:p>
            <a:endParaRPr lang="en-GB" b="1" dirty="0" smtClean="0"/>
          </a:p>
          <a:p>
            <a:r>
              <a:rPr lang="en-GB" dirty="0" smtClean="0"/>
              <a:t>-	How rapidly are webcasts / webinars being adopted by marketing professionals?</a:t>
            </a:r>
          </a:p>
          <a:p>
            <a:r>
              <a:rPr lang="en-GB" dirty="0" smtClean="0"/>
              <a:t>-	When is a virtual event a webcast vs a web conference?</a:t>
            </a:r>
          </a:p>
          <a:p>
            <a:r>
              <a:rPr lang="en-GB" dirty="0" smtClean="0"/>
              <a:t>-	Case study: How webcasting is used at Arkadin to reduce budget and extend reach </a:t>
            </a:r>
          </a:p>
          <a:p>
            <a:r>
              <a:rPr lang="en-GB" dirty="0" smtClean="0"/>
              <a:t>Sources:</a:t>
            </a:r>
          </a:p>
          <a:p>
            <a:r>
              <a:rPr lang="en-GB" dirty="0" smtClean="0"/>
              <a:t>Business to Business B2B - 2012</a:t>
            </a:r>
          </a:p>
          <a:p>
            <a:r>
              <a:rPr lang="en-GB" dirty="0" smtClean="0"/>
              <a:t>4 Reasons Your Next Event Should Be a Virtual One – </a:t>
            </a:r>
            <a:r>
              <a:rPr lang="en-GB" dirty="0" err="1" smtClean="0"/>
              <a:t>HubSpot</a:t>
            </a:r>
            <a:r>
              <a:rPr lang="en-GB" dirty="0" smtClean="0"/>
              <a:t>, June 2011</a:t>
            </a:r>
          </a:p>
          <a:p>
            <a:r>
              <a:rPr lang="en-GB" dirty="0" err="1" smtClean="0"/>
              <a:t>Forresters</a:t>
            </a:r>
            <a:r>
              <a:rPr lang="en-GB" dirty="0" smtClean="0"/>
              <a:t> – 2012</a:t>
            </a:r>
          </a:p>
          <a:p>
            <a:r>
              <a:rPr lang="en-GB" dirty="0" smtClean="0"/>
              <a:t>The Practicalities of Virtual Events – ON24, June 2011</a:t>
            </a:r>
          </a:p>
          <a:p>
            <a:r>
              <a:rPr lang="en-GB" dirty="0" smtClean="0"/>
              <a:t>Navigating the Emerging Gap in Large Conference Calls &amp; Webcast Event Solutions – </a:t>
            </a:r>
            <a:r>
              <a:rPr lang="en-GB" dirty="0" err="1" smtClean="0"/>
              <a:t>Wainhouse</a:t>
            </a:r>
            <a:r>
              <a:rPr lang="en-GB" dirty="0" smtClean="0"/>
              <a:t> Research, 2013</a:t>
            </a:r>
          </a:p>
          <a:p>
            <a:r>
              <a:rPr lang="en-GB" dirty="0" smtClean="0"/>
              <a:t>4 Reasons Your Next Event Should Be a Virtual One – </a:t>
            </a:r>
            <a:r>
              <a:rPr lang="en-GB" dirty="0" err="1" smtClean="0"/>
              <a:t>HubSpot</a:t>
            </a:r>
            <a:r>
              <a:rPr lang="en-GB" dirty="0" smtClean="0"/>
              <a:t>, June 2011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Cost effectiveness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Global Reach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Increase sales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Reinforce brand awareness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Enhance engagement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Continue the conversation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Elongate the life of your event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Reduce carbon footprint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accent5"/>
                </a:solidFill>
              </a:rPr>
              <a:t>Reduce travel cost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54E59-54A6-4C4E-8DE1-FEE8B6228B4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014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D304-837C-4C54-8526-864C2D14F4C8}" type="datetimeFigureOut">
              <a:rPr lang="es-MX" smtClean="0"/>
              <a:t>31/10/2017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497D-FA81-4325-84C9-6AD3B227EB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726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D304-837C-4C54-8526-864C2D14F4C8}" type="datetimeFigureOut">
              <a:rPr lang="es-MX" smtClean="0"/>
              <a:t>31/10/2017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497D-FA81-4325-84C9-6AD3B227EB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2364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D304-837C-4C54-8526-864C2D14F4C8}" type="datetimeFigureOut">
              <a:rPr lang="es-MX" smtClean="0"/>
              <a:t>31/10/2017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497D-FA81-4325-84C9-6AD3B227EB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219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D304-837C-4C54-8526-864C2D14F4C8}" type="datetimeFigureOut">
              <a:rPr lang="es-MX" smtClean="0"/>
              <a:t>31/10/2017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497D-FA81-4325-84C9-6AD3B227EB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815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D304-837C-4C54-8526-864C2D14F4C8}" type="datetimeFigureOut">
              <a:rPr lang="es-MX" smtClean="0"/>
              <a:t>31/10/2017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497D-FA81-4325-84C9-6AD3B227EB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081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D304-837C-4C54-8526-864C2D14F4C8}" type="datetimeFigureOut">
              <a:rPr lang="es-MX" smtClean="0"/>
              <a:t>31/10/2017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497D-FA81-4325-84C9-6AD3B227EB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4234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D304-837C-4C54-8526-864C2D14F4C8}" type="datetimeFigureOut">
              <a:rPr lang="es-MX" smtClean="0"/>
              <a:t>31/10/2017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497D-FA81-4325-84C9-6AD3B227EB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039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D304-837C-4C54-8526-864C2D14F4C8}" type="datetimeFigureOut">
              <a:rPr lang="es-MX" smtClean="0"/>
              <a:t>31/10/2017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497D-FA81-4325-84C9-6AD3B227EB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183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D304-837C-4C54-8526-864C2D14F4C8}" type="datetimeFigureOut">
              <a:rPr lang="es-MX" smtClean="0"/>
              <a:t>31/10/2017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497D-FA81-4325-84C9-6AD3B227EB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7221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D304-837C-4C54-8526-864C2D14F4C8}" type="datetimeFigureOut">
              <a:rPr lang="es-MX" smtClean="0"/>
              <a:t>31/10/2017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497D-FA81-4325-84C9-6AD3B227EB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148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D304-837C-4C54-8526-864C2D14F4C8}" type="datetimeFigureOut">
              <a:rPr lang="es-MX" smtClean="0"/>
              <a:t>31/10/2017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497D-FA81-4325-84C9-6AD3B227EB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88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ED304-837C-4C54-8526-864C2D14F4C8}" type="datetimeFigureOut">
              <a:rPr lang="es-MX" smtClean="0"/>
              <a:t>31/10/2017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B497D-FA81-4325-84C9-6AD3B227EB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361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7"/>
          <p:cNvGrpSpPr/>
          <p:nvPr/>
        </p:nvGrpSpPr>
        <p:grpSpPr>
          <a:xfrm>
            <a:off x="188045" y="3453826"/>
            <a:ext cx="395541" cy="2357000"/>
            <a:chOff x="1239946" y="722903"/>
            <a:chExt cx="216000" cy="1584840"/>
          </a:xfrm>
          <a:solidFill>
            <a:srgbClr val="339966"/>
          </a:solidFill>
        </p:grpSpPr>
        <p:sp>
          <p:nvSpPr>
            <p:cNvPr id="7" name="Rectangle 5"/>
            <p:cNvSpPr/>
            <p:nvPr/>
          </p:nvSpPr>
          <p:spPr>
            <a:xfrm>
              <a:off x="1239946" y="722903"/>
              <a:ext cx="76200" cy="1584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6"/>
            <p:cNvSpPr/>
            <p:nvPr/>
          </p:nvSpPr>
          <p:spPr>
            <a:xfrm>
              <a:off x="1239946" y="722903"/>
              <a:ext cx="216000" cy="7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1239946" y="2231543"/>
              <a:ext cx="216000" cy="7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619621" y="3567152"/>
            <a:ext cx="5530516" cy="20142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MX" sz="3200" b="1" dirty="0">
                <a:latin typeface="+mn-lt"/>
              </a:rPr>
              <a:t>UNIDAD </a:t>
            </a:r>
            <a:r>
              <a:rPr lang="es-MX" sz="3200" b="1" dirty="0" smtClean="0">
                <a:latin typeface="+mn-lt"/>
              </a:rPr>
              <a:t>III </a:t>
            </a:r>
            <a:r>
              <a:rPr lang="es-MX" sz="3200" b="1" dirty="0"/>
              <a:t>ANÁLISIS Y DISEÑO EN EL DESARROLLO DE </a:t>
            </a:r>
            <a:r>
              <a:rPr lang="es-MX" sz="3200" b="1" dirty="0" smtClean="0"/>
              <a:t>SOFTWARE</a:t>
            </a:r>
          </a:p>
          <a:p>
            <a:pPr algn="ctr">
              <a:lnSpc>
                <a:spcPct val="100000"/>
              </a:lnSpc>
            </a:pPr>
            <a:r>
              <a:rPr lang="en-US" sz="3200" b="1" dirty="0" smtClean="0">
                <a:latin typeface="+mn-lt"/>
              </a:rPr>
              <a:t>3.5 </a:t>
            </a:r>
            <a:r>
              <a:rPr lang="en-US" sz="2800" dirty="0" smtClean="0">
                <a:latin typeface="+mn-lt"/>
              </a:rPr>
              <a:t>DIAGRAMA DE COLABORACÓN</a:t>
            </a:r>
          </a:p>
          <a:p>
            <a:pPr>
              <a:lnSpc>
                <a:spcPts val="2250"/>
              </a:lnSpc>
            </a:pPr>
            <a:r>
              <a:rPr lang="en-US" sz="2000" b="1" dirty="0" smtClean="0">
                <a:latin typeface="+mn-lt"/>
              </a:rPr>
              <a:t>  PROFESOR: BRENDA JUÁREZ SANTIAGO</a:t>
            </a:r>
          </a:p>
        </p:txBody>
      </p:sp>
      <p:grpSp>
        <p:nvGrpSpPr>
          <p:cNvPr id="12" name="Group 7"/>
          <p:cNvGrpSpPr/>
          <p:nvPr/>
        </p:nvGrpSpPr>
        <p:grpSpPr>
          <a:xfrm flipH="1">
            <a:off x="6186173" y="3453826"/>
            <a:ext cx="244800" cy="2357000"/>
            <a:chOff x="1239946" y="722903"/>
            <a:chExt cx="216000" cy="1584840"/>
          </a:xfrm>
          <a:solidFill>
            <a:srgbClr val="339966"/>
          </a:solidFill>
        </p:grpSpPr>
        <p:sp>
          <p:nvSpPr>
            <p:cNvPr id="13" name="Rectangle 21"/>
            <p:cNvSpPr/>
            <p:nvPr/>
          </p:nvSpPr>
          <p:spPr>
            <a:xfrm>
              <a:off x="1239946" y="722903"/>
              <a:ext cx="76200" cy="1584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22"/>
            <p:cNvSpPr/>
            <p:nvPr/>
          </p:nvSpPr>
          <p:spPr>
            <a:xfrm>
              <a:off x="1239946" y="722903"/>
              <a:ext cx="216000" cy="7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23"/>
            <p:cNvSpPr/>
            <p:nvPr/>
          </p:nvSpPr>
          <p:spPr>
            <a:xfrm>
              <a:off x="1239946" y="2231543"/>
              <a:ext cx="216000" cy="7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4752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03" y="282988"/>
            <a:ext cx="11473200" cy="504000"/>
          </a:xfrm>
        </p:spPr>
        <p:txBody>
          <a:bodyPr>
            <a:noAutofit/>
          </a:bodyPr>
          <a:lstStyle/>
          <a:p>
            <a:pPr algn="r"/>
            <a:r>
              <a:rPr lang="es-MX" b="1" dirty="0"/>
              <a:t>3.5 DIAGRAMA DE COLABORACIÓN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17" name="object 9"/>
          <p:cNvSpPr txBox="1"/>
          <p:nvPr/>
        </p:nvSpPr>
        <p:spPr>
          <a:xfrm>
            <a:off x="327179" y="1575366"/>
            <a:ext cx="233201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94" marR="3076" indent="1155" defTabSz="553205">
              <a:lnSpc>
                <a:spcPts val="2400"/>
              </a:lnSpc>
            </a:pPr>
            <a:r>
              <a:rPr lang="en-GB" sz="2133" b="1" spc="-5" dirty="0" err="1">
                <a:solidFill>
                  <a:schemeClr val="bg1"/>
                </a:solidFill>
                <a:cs typeface="Calibri"/>
              </a:rPr>
              <a:t>Relação</a:t>
            </a:r>
            <a:r>
              <a:rPr lang="en-GB" sz="2133" b="1" spc="-5" dirty="0">
                <a:solidFill>
                  <a:schemeClr val="bg1"/>
                </a:solidFill>
                <a:cs typeface="Calibri"/>
              </a:rPr>
              <a:t> com </a:t>
            </a:r>
            <a:r>
              <a:rPr lang="en-GB" sz="2133" b="1" spc="-5" dirty="0" err="1">
                <a:solidFill>
                  <a:schemeClr val="bg1"/>
                </a:solidFill>
                <a:cs typeface="Calibri"/>
              </a:rPr>
              <a:t>investidores</a:t>
            </a:r>
            <a:endParaRPr lang="en-GB" sz="1600" spc="-5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9" name="Triangle isocèle 18"/>
          <p:cNvSpPr/>
          <p:nvPr/>
        </p:nvSpPr>
        <p:spPr>
          <a:xfrm rot="5400000">
            <a:off x="3201043" y="1714900"/>
            <a:ext cx="441571" cy="238701"/>
          </a:xfrm>
          <a:prstGeom prst="triangle">
            <a:avLst/>
          </a:prstGeom>
          <a:solidFill>
            <a:srgbClr val="ABE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25" name="Connecteur droit 24"/>
          <p:cNvCxnSpPr/>
          <p:nvPr/>
        </p:nvCxnSpPr>
        <p:spPr>
          <a:xfrm>
            <a:off x="349282" y="5438917"/>
            <a:ext cx="28549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1168233"/>
            <a:ext cx="3367315" cy="1432070"/>
          </a:xfrm>
          <a:prstGeom prst="rect">
            <a:avLst/>
          </a:prstGeom>
          <a:solidFill>
            <a:srgbClr val="ABE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MENSAJES </a:t>
            </a:r>
            <a:endParaRPr lang="fr-FR" sz="2400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345403" y="3986721"/>
            <a:ext cx="28549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2597885"/>
            <a:ext cx="3367315" cy="1420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5" name="Rectangle 14"/>
          <p:cNvSpPr/>
          <p:nvPr/>
        </p:nvSpPr>
        <p:spPr>
          <a:xfrm>
            <a:off x="-2" y="4014680"/>
            <a:ext cx="3367317" cy="1420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29" name="Connecteur droit 17"/>
          <p:cNvCxnSpPr/>
          <p:nvPr/>
        </p:nvCxnSpPr>
        <p:spPr>
          <a:xfrm>
            <a:off x="517943" y="3844283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17"/>
          <p:cNvCxnSpPr/>
          <p:nvPr/>
        </p:nvCxnSpPr>
        <p:spPr>
          <a:xfrm>
            <a:off x="540046" y="5247968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17"/>
          <p:cNvCxnSpPr/>
          <p:nvPr/>
        </p:nvCxnSpPr>
        <p:spPr>
          <a:xfrm>
            <a:off x="540046" y="2408515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17"/>
          <p:cNvCxnSpPr/>
          <p:nvPr/>
        </p:nvCxnSpPr>
        <p:spPr>
          <a:xfrm>
            <a:off x="540046" y="6618430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608" y="5438917"/>
            <a:ext cx="3367317" cy="14190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7" name="Rectangle 20"/>
          <p:cNvSpPr/>
          <p:nvPr/>
        </p:nvSpPr>
        <p:spPr>
          <a:xfrm>
            <a:off x="3622123" y="1318875"/>
            <a:ext cx="4519139" cy="4244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50000"/>
              </a:lnSpc>
            </a:pPr>
            <a:r>
              <a:rPr lang="es-MX" sz="2400" dirty="0">
                <a:solidFill>
                  <a:schemeClr val="tx1"/>
                </a:solidFill>
              </a:rPr>
              <a:t>Los mensajes se muestran como flechas etiquetadas unidas a los enlaces. Cada mensaje tiene un número de secuencia, una lista opcional de mensajes precedentes, una condición opcional de guarda, nombre y lista de argumentos, y un nombre de valor de retorno opcional</a:t>
            </a:r>
          </a:p>
        </p:txBody>
      </p:sp>
    </p:spTree>
    <p:extLst>
      <p:ext uri="{BB962C8B-B14F-4D97-AF65-F5344CB8AC3E}">
        <p14:creationId xmlns:p14="http://schemas.microsoft.com/office/powerpoint/2010/main" val="168515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03" y="282988"/>
            <a:ext cx="11473200" cy="504000"/>
          </a:xfrm>
        </p:spPr>
        <p:txBody>
          <a:bodyPr>
            <a:noAutofit/>
          </a:bodyPr>
          <a:lstStyle/>
          <a:p>
            <a:pPr algn="r"/>
            <a:r>
              <a:rPr lang="es-MX" b="1" dirty="0"/>
              <a:t>3.5 DIAGRAMA DE COLABORACIÓN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17" name="object 9"/>
          <p:cNvSpPr txBox="1"/>
          <p:nvPr/>
        </p:nvSpPr>
        <p:spPr>
          <a:xfrm>
            <a:off x="327179" y="1575366"/>
            <a:ext cx="233201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94" marR="3076" indent="1155" defTabSz="553205">
              <a:lnSpc>
                <a:spcPts val="2400"/>
              </a:lnSpc>
            </a:pPr>
            <a:r>
              <a:rPr lang="en-GB" sz="2133" b="1" spc="-5" dirty="0" err="1">
                <a:solidFill>
                  <a:schemeClr val="bg1"/>
                </a:solidFill>
                <a:cs typeface="Calibri"/>
              </a:rPr>
              <a:t>Relação</a:t>
            </a:r>
            <a:r>
              <a:rPr lang="en-GB" sz="2133" b="1" spc="-5" dirty="0">
                <a:solidFill>
                  <a:schemeClr val="bg1"/>
                </a:solidFill>
                <a:cs typeface="Calibri"/>
              </a:rPr>
              <a:t> com </a:t>
            </a:r>
            <a:r>
              <a:rPr lang="en-GB" sz="2133" b="1" spc="-5" dirty="0" err="1">
                <a:solidFill>
                  <a:schemeClr val="bg1"/>
                </a:solidFill>
                <a:cs typeface="Calibri"/>
              </a:rPr>
              <a:t>investidores</a:t>
            </a:r>
            <a:endParaRPr lang="en-GB" sz="1600" spc="-5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9" name="Triangle isocèle 18"/>
          <p:cNvSpPr/>
          <p:nvPr/>
        </p:nvSpPr>
        <p:spPr>
          <a:xfrm rot="5400000">
            <a:off x="3201043" y="1714900"/>
            <a:ext cx="441571" cy="238701"/>
          </a:xfrm>
          <a:prstGeom prst="triangle">
            <a:avLst/>
          </a:prstGeom>
          <a:solidFill>
            <a:srgbClr val="ABE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25" name="Connecteur droit 24"/>
          <p:cNvCxnSpPr/>
          <p:nvPr/>
        </p:nvCxnSpPr>
        <p:spPr>
          <a:xfrm>
            <a:off x="349282" y="5438917"/>
            <a:ext cx="28549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1168233"/>
            <a:ext cx="3367315" cy="1432070"/>
          </a:xfrm>
          <a:prstGeom prst="rect">
            <a:avLst/>
          </a:prstGeom>
          <a:solidFill>
            <a:srgbClr val="ABE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ETIQUETAS DEL MENSAJE</a:t>
            </a:r>
            <a:endParaRPr lang="fr-FR" sz="2400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345403" y="3986721"/>
            <a:ext cx="28549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2597885"/>
            <a:ext cx="3367315" cy="1420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5" name="Rectangle 14"/>
          <p:cNvSpPr/>
          <p:nvPr/>
        </p:nvSpPr>
        <p:spPr>
          <a:xfrm>
            <a:off x="-2" y="4014680"/>
            <a:ext cx="3367317" cy="1420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29" name="Connecteur droit 17"/>
          <p:cNvCxnSpPr/>
          <p:nvPr/>
        </p:nvCxnSpPr>
        <p:spPr>
          <a:xfrm>
            <a:off x="517943" y="3844283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17"/>
          <p:cNvCxnSpPr/>
          <p:nvPr/>
        </p:nvCxnSpPr>
        <p:spPr>
          <a:xfrm>
            <a:off x="540046" y="5247968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17"/>
          <p:cNvCxnSpPr/>
          <p:nvPr/>
        </p:nvCxnSpPr>
        <p:spPr>
          <a:xfrm>
            <a:off x="540046" y="2408515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17"/>
          <p:cNvCxnSpPr/>
          <p:nvPr/>
        </p:nvCxnSpPr>
        <p:spPr>
          <a:xfrm>
            <a:off x="540046" y="6618430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608" y="5438917"/>
            <a:ext cx="3367317" cy="14190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7" name="Rectangle 20"/>
          <p:cNvSpPr/>
          <p:nvPr/>
        </p:nvSpPr>
        <p:spPr>
          <a:xfrm>
            <a:off x="3622123" y="1318875"/>
            <a:ext cx="8097652" cy="4244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just">
              <a:lnSpc>
                <a:spcPct val="150000"/>
              </a:lnSpc>
            </a:pPr>
            <a:r>
              <a:rPr lang="es-MX" sz="2400" dirty="0">
                <a:solidFill>
                  <a:schemeClr val="tx1"/>
                </a:solidFill>
              </a:rPr>
              <a:t>Las etiquetas tienen la siguiente sintaxis: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2400" dirty="0">
                <a:solidFill>
                  <a:schemeClr val="tx1"/>
                </a:solidFill>
              </a:rPr>
              <a:t>Predecesor (también llamada sincronización): </a:t>
            </a:r>
          </a:p>
          <a:p>
            <a:pPr algn="just">
              <a:lnSpc>
                <a:spcPct val="150000"/>
              </a:lnSpc>
            </a:pPr>
            <a:r>
              <a:rPr lang="es-MX" sz="2400" dirty="0">
                <a:solidFill>
                  <a:schemeClr val="tx1"/>
                </a:solidFill>
              </a:rPr>
              <a:t>En una colaboración, el predecesor es una lista de números de secuencia separadas pos comas y seguidos por una barra (/).</a:t>
            </a:r>
          </a:p>
          <a:p>
            <a:pPr>
              <a:lnSpc>
                <a:spcPct val="150000"/>
              </a:lnSpc>
            </a:pPr>
            <a:endParaRPr lang="es-MX" sz="2400" dirty="0"/>
          </a:p>
        </p:txBody>
      </p:sp>
      <p:pic>
        <p:nvPicPr>
          <p:cNvPr id="20" name="19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74" y="3671395"/>
            <a:ext cx="4375150" cy="294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5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03" y="282988"/>
            <a:ext cx="11473200" cy="504000"/>
          </a:xfrm>
        </p:spPr>
        <p:txBody>
          <a:bodyPr>
            <a:noAutofit/>
          </a:bodyPr>
          <a:lstStyle/>
          <a:p>
            <a:pPr algn="r"/>
            <a:r>
              <a:rPr lang="es-MX" b="1" dirty="0"/>
              <a:t>3.5 DIAGRAMA DE COLABORACIÓN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17" name="object 9"/>
          <p:cNvSpPr txBox="1"/>
          <p:nvPr/>
        </p:nvSpPr>
        <p:spPr>
          <a:xfrm>
            <a:off x="327179" y="1575366"/>
            <a:ext cx="233201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94" marR="3076" indent="1155" defTabSz="553205">
              <a:lnSpc>
                <a:spcPts val="2400"/>
              </a:lnSpc>
            </a:pPr>
            <a:r>
              <a:rPr lang="en-GB" sz="2133" b="1" spc="-5" dirty="0" err="1">
                <a:solidFill>
                  <a:schemeClr val="bg1"/>
                </a:solidFill>
                <a:cs typeface="Calibri"/>
              </a:rPr>
              <a:t>Relação</a:t>
            </a:r>
            <a:r>
              <a:rPr lang="en-GB" sz="2133" b="1" spc="-5" dirty="0">
                <a:solidFill>
                  <a:schemeClr val="bg1"/>
                </a:solidFill>
                <a:cs typeface="Calibri"/>
              </a:rPr>
              <a:t> com </a:t>
            </a:r>
            <a:r>
              <a:rPr lang="en-GB" sz="2133" b="1" spc="-5" dirty="0" err="1">
                <a:solidFill>
                  <a:schemeClr val="bg1"/>
                </a:solidFill>
                <a:cs typeface="Calibri"/>
              </a:rPr>
              <a:t>investidores</a:t>
            </a:r>
            <a:endParaRPr lang="en-GB" sz="1600" spc="-5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9" name="Triangle isocèle 18"/>
          <p:cNvSpPr/>
          <p:nvPr/>
        </p:nvSpPr>
        <p:spPr>
          <a:xfrm rot="5400000">
            <a:off x="3201043" y="1714900"/>
            <a:ext cx="441571" cy="238701"/>
          </a:xfrm>
          <a:prstGeom prst="triangle">
            <a:avLst/>
          </a:prstGeom>
          <a:solidFill>
            <a:srgbClr val="ABE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25" name="Connecteur droit 24"/>
          <p:cNvCxnSpPr/>
          <p:nvPr/>
        </p:nvCxnSpPr>
        <p:spPr>
          <a:xfrm>
            <a:off x="349282" y="5438917"/>
            <a:ext cx="28549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1168233"/>
            <a:ext cx="3367315" cy="1432070"/>
          </a:xfrm>
          <a:prstGeom prst="rect">
            <a:avLst/>
          </a:prstGeom>
          <a:solidFill>
            <a:srgbClr val="ABE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EXPRESIÓN DE SECUENCIA</a:t>
            </a:r>
            <a:endParaRPr lang="fr-FR" sz="2400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345403" y="3986721"/>
            <a:ext cx="28549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2597885"/>
            <a:ext cx="3367315" cy="1420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5" name="Rectangle 14"/>
          <p:cNvSpPr/>
          <p:nvPr/>
        </p:nvSpPr>
        <p:spPr>
          <a:xfrm>
            <a:off x="-2" y="4014680"/>
            <a:ext cx="3367317" cy="1420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29" name="Connecteur droit 17"/>
          <p:cNvCxnSpPr/>
          <p:nvPr/>
        </p:nvCxnSpPr>
        <p:spPr>
          <a:xfrm>
            <a:off x="517943" y="3844283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17"/>
          <p:cNvCxnSpPr/>
          <p:nvPr/>
        </p:nvCxnSpPr>
        <p:spPr>
          <a:xfrm>
            <a:off x="540046" y="5247968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17"/>
          <p:cNvCxnSpPr/>
          <p:nvPr/>
        </p:nvCxnSpPr>
        <p:spPr>
          <a:xfrm>
            <a:off x="540046" y="2408515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17"/>
          <p:cNvCxnSpPr/>
          <p:nvPr/>
        </p:nvCxnSpPr>
        <p:spPr>
          <a:xfrm>
            <a:off x="540046" y="6618430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608" y="5438917"/>
            <a:ext cx="3367317" cy="14190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7" name="Rectangle 20"/>
          <p:cNvSpPr/>
          <p:nvPr/>
        </p:nvSpPr>
        <p:spPr>
          <a:xfrm>
            <a:off x="3622123" y="1318875"/>
            <a:ext cx="4519139" cy="4244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just">
              <a:lnSpc>
                <a:spcPct val="150000"/>
              </a:lnSpc>
            </a:pPr>
            <a:r>
              <a:rPr lang="es-MX" sz="2400" dirty="0">
                <a:solidFill>
                  <a:schemeClr val="tx1"/>
                </a:solidFill>
              </a:rPr>
              <a:t>La expresión de secuencia es una lista de términos de secuencia separados por puntos y seguida por dos puntos (' : '). Cada término representa un nivel de anidamiento procedural dentro de la interacción global. </a:t>
            </a:r>
          </a:p>
        </p:txBody>
      </p:sp>
    </p:spTree>
    <p:extLst>
      <p:ext uri="{BB962C8B-B14F-4D97-AF65-F5344CB8AC3E}">
        <p14:creationId xmlns:p14="http://schemas.microsoft.com/office/powerpoint/2010/main" val="183782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191" y="1168382"/>
            <a:ext cx="9525000" cy="56612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03" y="282988"/>
            <a:ext cx="11473200" cy="504000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dirty="0" smtClean="0">
                <a:solidFill>
                  <a:schemeClr val="tx1"/>
                </a:solidFill>
              </a:rPr>
              <a:t>                            </a:t>
            </a:r>
            <a:r>
              <a:rPr lang="es-MX" b="1" dirty="0" smtClean="0"/>
              <a:t>3.5 DIAGRAMA DE COLABORACIÓN</a:t>
            </a:r>
            <a:endParaRPr lang="es-MX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821139" y="3267441"/>
            <a:ext cx="3360183" cy="3352800"/>
          </a:xfrm>
          <a:prstGeom prst="ellipse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>
            <a:lvl1pPr marL="0" indent="0" algn="l" defTabSz="685800" rtl="0" eaLnBrk="1" latinLnBrk="0" hangingPunct="1">
              <a:lnSpc>
                <a:spcPts val="1650"/>
              </a:lnSpc>
              <a:spcBef>
                <a:spcPts val="165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650"/>
              </a:lnSpc>
              <a:spcBef>
                <a:spcPts val="1650"/>
              </a:spcBef>
              <a:spcAft>
                <a:spcPts val="0"/>
              </a:spcAft>
              <a:buFont typeface="Arial" panose="020B0604020202020204" pitchFamily="34" charset="0"/>
              <a:buNone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5731" indent="-135731" algn="l" defTabSz="685800" rtl="0" eaLnBrk="1" latinLnBrk="0" hangingPunct="1">
              <a:lnSpc>
                <a:spcPts val="1650"/>
              </a:lnSpc>
              <a:spcBef>
                <a:spcPts val="1650"/>
              </a:spcBef>
              <a:spcAft>
                <a:spcPts val="0"/>
              </a:spcAft>
              <a:buClr>
                <a:schemeClr val="tx2"/>
              </a:buClr>
              <a:buFont typeface="Calibri" panose="020F0502020204030204" pitchFamily="34" charset="0"/>
              <a:buChar char="–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70272" indent="-134541" algn="l" defTabSz="685800" rtl="0" eaLnBrk="1" latinLnBrk="0" hangingPunct="1">
              <a:lnSpc>
                <a:spcPts val="1650"/>
              </a:lnSpc>
              <a:spcBef>
                <a:spcPts val="638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ts val="1500"/>
              </a:lnSpc>
              <a:spcBef>
                <a:spcPts val="15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ts val="1350"/>
              </a:lnSpc>
              <a:spcBef>
                <a:spcPts val="1350"/>
              </a:spcBef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</a:pPr>
            <a:endParaRPr lang="en-GB" sz="1067" b="1" dirty="0">
              <a:solidFill>
                <a:schemeClr val="bg1"/>
              </a:solidFill>
            </a:endParaRPr>
          </a:p>
        </p:txBody>
      </p:sp>
      <p:sp>
        <p:nvSpPr>
          <p:cNvPr id="17" name="object 9"/>
          <p:cNvSpPr txBox="1"/>
          <p:nvPr/>
        </p:nvSpPr>
        <p:spPr>
          <a:xfrm>
            <a:off x="327179" y="1575366"/>
            <a:ext cx="233201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94" marR="3076" indent="1155" defTabSz="553205">
              <a:lnSpc>
                <a:spcPts val="2400"/>
              </a:lnSpc>
            </a:pPr>
            <a:r>
              <a:rPr lang="en-GB" sz="2133" b="1" spc="-5" dirty="0" err="1">
                <a:solidFill>
                  <a:schemeClr val="bg1"/>
                </a:solidFill>
                <a:cs typeface="Calibri"/>
              </a:rPr>
              <a:t>Relação</a:t>
            </a:r>
            <a:r>
              <a:rPr lang="en-GB" sz="2133" b="1" spc="-5" dirty="0">
                <a:solidFill>
                  <a:schemeClr val="bg1"/>
                </a:solidFill>
                <a:cs typeface="Calibri"/>
              </a:rPr>
              <a:t> com </a:t>
            </a:r>
            <a:r>
              <a:rPr lang="en-GB" sz="2133" b="1" spc="-5" dirty="0" err="1">
                <a:solidFill>
                  <a:schemeClr val="bg1"/>
                </a:solidFill>
                <a:cs typeface="Calibri"/>
              </a:rPr>
              <a:t>investidores</a:t>
            </a:r>
            <a:endParaRPr lang="en-GB" sz="1600" spc="-5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9" name="Triangle isocèle 18"/>
          <p:cNvSpPr/>
          <p:nvPr/>
        </p:nvSpPr>
        <p:spPr>
          <a:xfrm rot="5400000">
            <a:off x="3201043" y="1714900"/>
            <a:ext cx="441571" cy="238701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25" name="Connecteur droit 24"/>
          <p:cNvCxnSpPr/>
          <p:nvPr/>
        </p:nvCxnSpPr>
        <p:spPr>
          <a:xfrm>
            <a:off x="349282" y="5438917"/>
            <a:ext cx="28549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873501" y="1714500"/>
            <a:ext cx="2451100" cy="5115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ts val="1867"/>
              </a:lnSpc>
              <a:spcAft>
                <a:spcPts val="800"/>
              </a:spcAft>
            </a:pPr>
            <a:r>
              <a:rPr lang="en-GB" sz="3733" dirty="0">
                <a:solidFill>
                  <a:schemeClr val="bg1"/>
                </a:solidFill>
              </a:rPr>
              <a:t>20% </a:t>
            </a:r>
            <a:r>
              <a:rPr lang="en-GB" sz="2400" dirty="0">
                <a:solidFill>
                  <a:schemeClr val="bg1"/>
                </a:solidFill>
              </a:rPr>
              <a:t/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das </a:t>
            </a:r>
            <a:r>
              <a:rPr lang="en-GB" sz="2400" dirty="0" err="1">
                <a:solidFill>
                  <a:schemeClr val="bg1"/>
                </a:solidFill>
              </a:rPr>
              <a:t>empresas</a:t>
            </a:r>
            <a:r>
              <a:rPr lang="en-GB" sz="2400" dirty="0">
                <a:solidFill>
                  <a:schemeClr val="bg1"/>
                </a:solidFill>
              </a:rPr>
              <a:t> da Fortune 500 </a:t>
            </a:r>
            <a:r>
              <a:rPr lang="en-GB" sz="2400" dirty="0" err="1">
                <a:solidFill>
                  <a:schemeClr val="bg1"/>
                </a:solidFill>
              </a:rPr>
              <a:t>escolhem</a:t>
            </a:r>
            <a:r>
              <a:rPr lang="en-GB" sz="2400" dirty="0">
                <a:solidFill>
                  <a:schemeClr val="bg1"/>
                </a:solidFill>
              </a:rPr>
              <a:t> a </a:t>
            </a:r>
            <a:r>
              <a:rPr lang="en-GB" sz="2400" dirty="0" err="1">
                <a:solidFill>
                  <a:schemeClr val="bg1"/>
                </a:solidFill>
              </a:rPr>
              <a:t>Arkadin</a:t>
            </a:r>
            <a:r>
              <a:rPr lang="en-GB" sz="2400" dirty="0">
                <a:solidFill>
                  <a:schemeClr val="bg1"/>
                </a:solidFill>
              </a:rPr>
              <a:t> para </a:t>
            </a:r>
            <a:r>
              <a:rPr lang="en-GB" sz="2400" dirty="0" err="1">
                <a:solidFill>
                  <a:schemeClr val="bg1"/>
                </a:solidFill>
              </a:rPr>
              <a:t>seus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anúncios</a:t>
            </a:r>
            <a:r>
              <a:rPr lang="en-GB" sz="2400" dirty="0">
                <a:solidFill>
                  <a:schemeClr val="bg1"/>
                </a:solidFill>
              </a:rPr>
              <a:t> a </a:t>
            </a:r>
            <a:r>
              <a:rPr lang="en-GB" sz="2400" dirty="0" err="1">
                <a:solidFill>
                  <a:schemeClr val="bg1"/>
                </a:solidFill>
              </a:rPr>
              <a:t>investidores</a:t>
            </a:r>
            <a:endParaRPr lang="en-GB" sz="2400" dirty="0">
              <a:solidFill>
                <a:schemeClr val="bg1"/>
              </a:solidFill>
            </a:endParaRPr>
          </a:p>
          <a:p>
            <a:pPr>
              <a:lnSpc>
                <a:spcPts val="2133"/>
              </a:lnSpc>
            </a:pPr>
            <a:endParaRPr lang="en-GB" sz="2400" dirty="0">
              <a:solidFill>
                <a:schemeClr val="bg1"/>
              </a:solidFill>
            </a:endParaRPr>
          </a:p>
          <a:p>
            <a:pPr>
              <a:lnSpc>
                <a:spcPts val="1867"/>
              </a:lnSpc>
              <a:spcAft>
                <a:spcPts val="800"/>
              </a:spcAft>
            </a:pPr>
            <a:r>
              <a:rPr lang="en-GB" sz="3733" dirty="0">
                <a:solidFill>
                  <a:schemeClr val="bg1"/>
                </a:solidFill>
              </a:rPr>
              <a:t>+ de 5000</a:t>
            </a:r>
            <a:r>
              <a:rPr lang="en-GB" sz="2400" dirty="0">
                <a:solidFill>
                  <a:schemeClr val="bg1"/>
                </a:solidFill>
              </a:rPr>
              <a:t/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 err="1">
                <a:solidFill>
                  <a:schemeClr val="bg1"/>
                </a:solidFill>
              </a:rPr>
              <a:t>anúncios</a:t>
            </a:r>
            <a:r>
              <a:rPr lang="en-GB" sz="2400" dirty="0">
                <a:solidFill>
                  <a:schemeClr val="bg1"/>
                </a:solidFill>
              </a:rPr>
              <a:t> a </a:t>
            </a:r>
            <a:r>
              <a:rPr lang="en-GB" sz="2400" dirty="0" err="1">
                <a:solidFill>
                  <a:schemeClr val="bg1"/>
                </a:solidFill>
              </a:rPr>
              <a:t>investidores</a:t>
            </a:r>
            <a:r>
              <a:rPr lang="en-GB" sz="2400" dirty="0">
                <a:solidFill>
                  <a:schemeClr val="bg1"/>
                </a:solidFill>
              </a:rPr>
              <a:t> por </a:t>
            </a:r>
            <a:r>
              <a:rPr lang="en-GB" sz="2400" dirty="0" err="1">
                <a:solidFill>
                  <a:schemeClr val="bg1"/>
                </a:solidFill>
              </a:rPr>
              <a:t>ano</a:t>
            </a:r>
            <a:endParaRPr lang="en-GB" sz="2400" dirty="0">
              <a:solidFill>
                <a:schemeClr val="bg1"/>
              </a:solidFill>
            </a:endParaRPr>
          </a:p>
          <a:p>
            <a:pPr>
              <a:lnSpc>
                <a:spcPts val="2133"/>
              </a:lnSpc>
            </a:pPr>
            <a:endParaRPr lang="en-GB" sz="2400" dirty="0">
              <a:solidFill>
                <a:schemeClr val="bg1"/>
              </a:solidFill>
            </a:endParaRPr>
          </a:p>
          <a:p>
            <a:pPr>
              <a:lnSpc>
                <a:spcPts val="1867"/>
              </a:lnSpc>
              <a:spcAft>
                <a:spcPts val="800"/>
              </a:spcAft>
            </a:pPr>
            <a:r>
              <a:rPr lang="en-GB" sz="3733" dirty="0">
                <a:solidFill>
                  <a:schemeClr val="bg1"/>
                </a:solidFill>
              </a:rPr>
              <a:t>2500 </a:t>
            </a:r>
            <a:r>
              <a:rPr lang="en-GB" sz="2400" dirty="0">
                <a:solidFill>
                  <a:schemeClr val="bg1"/>
                </a:solidFill>
              </a:rPr>
              <a:t/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 err="1" smtClean="0">
                <a:solidFill>
                  <a:schemeClr val="bg1"/>
                </a:solidFill>
              </a:rPr>
              <a:t>companias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confiam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na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Arkadin</a:t>
            </a:r>
            <a:r>
              <a:rPr lang="en-GB" sz="2400" dirty="0">
                <a:solidFill>
                  <a:schemeClr val="bg1"/>
                </a:solidFill>
              </a:rPr>
              <a:t> para </a:t>
            </a:r>
            <a:r>
              <a:rPr lang="en-GB" sz="2400" dirty="0" err="1">
                <a:solidFill>
                  <a:schemeClr val="bg1"/>
                </a:solidFill>
              </a:rPr>
              <a:t>fazer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seus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anúncios</a:t>
            </a:r>
            <a:r>
              <a:rPr lang="en-GB" sz="2400" dirty="0">
                <a:solidFill>
                  <a:schemeClr val="bg1"/>
                </a:solidFill>
              </a:rPr>
              <a:t> a </a:t>
            </a:r>
            <a:r>
              <a:rPr lang="en-GB" sz="2400" dirty="0" err="1">
                <a:solidFill>
                  <a:schemeClr val="bg1"/>
                </a:solidFill>
              </a:rPr>
              <a:t>investidores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97"/>
          <a:stretch/>
        </p:blipFill>
        <p:spPr>
          <a:xfrm>
            <a:off x="2681294" y="1182392"/>
            <a:ext cx="5343769" cy="56756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168233"/>
            <a:ext cx="3367315" cy="1432070"/>
          </a:xfrm>
          <a:prstGeom prst="rect">
            <a:avLst/>
          </a:prstGeom>
          <a:solidFill>
            <a:srgbClr val="ABE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18" name="Connecteur droit 17"/>
          <p:cNvCxnSpPr/>
          <p:nvPr/>
        </p:nvCxnSpPr>
        <p:spPr>
          <a:xfrm>
            <a:off x="345403" y="3986721"/>
            <a:ext cx="28549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bject 9"/>
          <p:cNvSpPr txBox="1"/>
          <p:nvPr/>
        </p:nvSpPr>
        <p:spPr>
          <a:xfrm>
            <a:off x="471547" y="1456492"/>
            <a:ext cx="256444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94" marR="3076" indent="1155" algn="ctr" defTabSz="553205">
              <a:lnSpc>
                <a:spcPts val="2400"/>
              </a:lnSpc>
            </a:pPr>
            <a:r>
              <a:rPr lang="en-GB" sz="2400" b="1" spc="-5" dirty="0" smtClean="0">
                <a:solidFill>
                  <a:schemeClr val="bg1"/>
                </a:solidFill>
                <a:cs typeface="Calibri"/>
              </a:rPr>
              <a:t>DEFINICION</a:t>
            </a:r>
            <a:endParaRPr lang="en-GB" sz="2400" b="1" spc="-5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597885"/>
            <a:ext cx="3367315" cy="1420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5" name="Rectangle 14"/>
          <p:cNvSpPr/>
          <p:nvPr/>
        </p:nvSpPr>
        <p:spPr>
          <a:xfrm>
            <a:off x="-2" y="4014680"/>
            <a:ext cx="3367317" cy="1420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Rectangle 15"/>
          <p:cNvSpPr/>
          <p:nvPr/>
        </p:nvSpPr>
        <p:spPr>
          <a:xfrm>
            <a:off x="-2" y="5438917"/>
            <a:ext cx="3367317" cy="14190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29" name="Connecteur droit 17"/>
          <p:cNvCxnSpPr/>
          <p:nvPr/>
        </p:nvCxnSpPr>
        <p:spPr>
          <a:xfrm>
            <a:off x="517943" y="3844283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17"/>
          <p:cNvCxnSpPr/>
          <p:nvPr/>
        </p:nvCxnSpPr>
        <p:spPr>
          <a:xfrm>
            <a:off x="540046" y="5247968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17"/>
          <p:cNvCxnSpPr/>
          <p:nvPr/>
        </p:nvCxnSpPr>
        <p:spPr>
          <a:xfrm>
            <a:off x="540046" y="2408515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17"/>
          <p:cNvCxnSpPr/>
          <p:nvPr/>
        </p:nvCxnSpPr>
        <p:spPr>
          <a:xfrm>
            <a:off x="540046" y="6618430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riangle isocèle 18"/>
          <p:cNvSpPr/>
          <p:nvPr/>
        </p:nvSpPr>
        <p:spPr>
          <a:xfrm rot="5400000">
            <a:off x="3288658" y="1744737"/>
            <a:ext cx="331178" cy="179026"/>
          </a:xfrm>
          <a:prstGeom prst="triangle">
            <a:avLst/>
          </a:prstGeom>
          <a:solidFill>
            <a:srgbClr val="ABE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20"/>
          <p:cNvSpPr/>
          <p:nvPr/>
        </p:nvSpPr>
        <p:spPr>
          <a:xfrm>
            <a:off x="3721377" y="1456492"/>
            <a:ext cx="4054375" cy="2935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just"/>
            <a:r>
              <a:rPr lang="es-MX" sz="2400" dirty="0"/>
              <a:t>El diagrama de colaboración es un tipo de diagrama de interacción cuyo objetivo es describir el comportamiento dinámico del sistema de información mostrando cómo interactúan los objetos entre sí.</a:t>
            </a:r>
          </a:p>
          <a:p>
            <a:pPr lvl="0" algn="just"/>
            <a:endParaRPr lang="es-MX" sz="2400" u="sng" dirty="0"/>
          </a:p>
        </p:txBody>
      </p:sp>
    </p:spTree>
    <p:extLst>
      <p:ext uri="{BB962C8B-B14F-4D97-AF65-F5344CB8AC3E}">
        <p14:creationId xmlns:p14="http://schemas.microsoft.com/office/powerpoint/2010/main" val="4097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191" y="1168382"/>
            <a:ext cx="9525000" cy="5661299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97"/>
          <a:stretch/>
        </p:blipFill>
        <p:spPr>
          <a:xfrm>
            <a:off x="2681293" y="1168233"/>
            <a:ext cx="5343769" cy="5675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03" y="282988"/>
            <a:ext cx="11473200" cy="504000"/>
          </a:xfrm>
        </p:spPr>
        <p:txBody>
          <a:bodyPr>
            <a:noAutofit/>
          </a:bodyPr>
          <a:lstStyle/>
          <a:p>
            <a:pPr algn="r"/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s-MX" b="1" dirty="0" smtClean="0"/>
              <a:t>3.5 DIAGRAMA DE COLABORACIÓN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821139" y="3267441"/>
            <a:ext cx="3360183" cy="3352800"/>
          </a:xfrm>
          <a:prstGeom prst="ellipse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>
            <a:lvl1pPr marL="0" indent="0" algn="l" defTabSz="685800" rtl="0" eaLnBrk="1" latinLnBrk="0" hangingPunct="1">
              <a:lnSpc>
                <a:spcPts val="1650"/>
              </a:lnSpc>
              <a:spcBef>
                <a:spcPts val="165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650"/>
              </a:lnSpc>
              <a:spcBef>
                <a:spcPts val="1650"/>
              </a:spcBef>
              <a:spcAft>
                <a:spcPts val="0"/>
              </a:spcAft>
              <a:buFont typeface="Arial" panose="020B0604020202020204" pitchFamily="34" charset="0"/>
              <a:buNone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5731" indent="-135731" algn="l" defTabSz="685800" rtl="0" eaLnBrk="1" latinLnBrk="0" hangingPunct="1">
              <a:lnSpc>
                <a:spcPts val="1650"/>
              </a:lnSpc>
              <a:spcBef>
                <a:spcPts val="1650"/>
              </a:spcBef>
              <a:spcAft>
                <a:spcPts val="0"/>
              </a:spcAft>
              <a:buClr>
                <a:schemeClr val="tx2"/>
              </a:buClr>
              <a:buFont typeface="Calibri" panose="020F0502020204030204" pitchFamily="34" charset="0"/>
              <a:buChar char="–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70272" indent="-134541" algn="l" defTabSz="685800" rtl="0" eaLnBrk="1" latinLnBrk="0" hangingPunct="1">
              <a:lnSpc>
                <a:spcPts val="1650"/>
              </a:lnSpc>
              <a:spcBef>
                <a:spcPts val="638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ts val="1500"/>
              </a:lnSpc>
              <a:spcBef>
                <a:spcPts val="15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ts val="1350"/>
              </a:lnSpc>
              <a:spcBef>
                <a:spcPts val="1350"/>
              </a:spcBef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</a:pPr>
            <a:endParaRPr lang="en-GB" sz="1067" b="1" dirty="0">
              <a:solidFill>
                <a:schemeClr val="bg1"/>
              </a:solidFill>
            </a:endParaRPr>
          </a:p>
        </p:txBody>
      </p:sp>
      <p:sp>
        <p:nvSpPr>
          <p:cNvPr id="17" name="object 9"/>
          <p:cNvSpPr txBox="1"/>
          <p:nvPr/>
        </p:nvSpPr>
        <p:spPr>
          <a:xfrm>
            <a:off x="327179" y="1575366"/>
            <a:ext cx="233201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94" marR="3076" indent="1155" defTabSz="553205">
              <a:lnSpc>
                <a:spcPts val="2400"/>
              </a:lnSpc>
            </a:pPr>
            <a:r>
              <a:rPr lang="en-GB" sz="2133" b="1" spc="-5" dirty="0" err="1">
                <a:solidFill>
                  <a:schemeClr val="bg1"/>
                </a:solidFill>
                <a:cs typeface="Calibri"/>
              </a:rPr>
              <a:t>Relação</a:t>
            </a:r>
            <a:r>
              <a:rPr lang="en-GB" sz="2133" b="1" spc="-5" dirty="0">
                <a:solidFill>
                  <a:schemeClr val="bg1"/>
                </a:solidFill>
                <a:cs typeface="Calibri"/>
              </a:rPr>
              <a:t> com </a:t>
            </a:r>
            <a:r>
              <a:rPr lang="en-GB" sz="2133" b="1" spc="-5" dirty="0" err="1">
                <a:solidFill>
                  <a:schemeClr val="bg1"/>
                </a:solidFill>
                <a:cs typeface="Calibri"/>
              </a:rPr>
              <a:t>investidores</a:t>
            </a:r>
            <a:endParaRPr lang="en-GB" sz="1600" spc="-5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9" name="Triangle isocèle 18"/>
          <p:cNvSpPr/>
          <p:nvPr/>
        </p:nvSpPr>
        <p:spPr>
          <a:xfrm rot="5400000">
            <a:off x="3201043" y="1714900"/>
            <a:ext cx="441571" cy="238701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25" name="Connecteur droit 24"/>
          <p:cNvCxnSpPr/>
          <p:nvPr/>
        </p:nvCxnSpPr>
        <p:spPr>
          <a:xfrm>
            <a:off x="349282" y="5438917"/>
            <a:ext cx="28549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676307" y="1287379"/>
            <a:ext cx="4156407" cy="5331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es-MX" sz="2400" dirty="0"/>
              <a:t>Muestra cómo las instancias específicas de las clases trabajan juntas para conseguir un objetivo común</a:t>
            </a:r>
            <a:r>
              <a:rPr lang="es-MX" sz="2400" dirty="0" smtClean="0"/>
              <a:t>.</a:t>
            </a:r>
          </a:p>
          <a:p>
            <a:pPr lvl="0" fontAlgn="base"/>
            <a:endParaRPr lang="es-MX" sz="2400" dirty="0"/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es-MX" sz="2400" dirty="0"/>
              <a:t>Implementa las asociaciones del diagrama de clases mediante el paso de mensajes de un objeto a otro. Dicha implementación es llamada "enlace”.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68233"/>
            <a:ext cx="3367315" cy="14320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18" name="Connecteur droit 17"/>
          <p:cNvCxnSpPr/>
          <p:nvPr/>
        </p:nvCxnSpPr>
        <p:spPr>
          <a:xfrm>
            <a:off x="345403" y="3986721"/>
            <a:ext cx="28549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2597885"/>
            <a:ext cx="3367315" cy="1420179"/>
          </a:xfrm>
          <a:prstGeom prst="rect">
            <a:avLst/>
          </a:prstGeom>
          <a:solidFill>
            <a:srgbClr val="ABE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5" name="Rectangle 14"/>
          <p:cNvSpPr/>
          <p:nvPr/>
        </p:nvSpPr>
        <p:spPr>
          <a:xfrm>
            <a:off x="-2" y="4014680"/>
            <a:ext cx="3367317" cy="1420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Rectangle 15"/>
          <p:cNvSpPr/>
          <p:nvPr/>
        </p:nvSpPr>
        <p:spPr>
          <a:xfrm>
            <a:off x="-2" y="5438917"/>
            <a:ext cx="3367317" cy="14190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29" name="Connecteur droit 17"/>
          <p:cNvCxnSpPr/>
          <p:nvPr/>
        </p:nvCxnSpPr>
        <p:spPr>
          <a:xfrm>
            <a:off x="517943" y="3844283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17"/>
          <p:cNvCxnSpPr/>
          <p:nvPr/>
        </p:nvCxnSpPr>
        <p:spPr>
          <a:xfrm>
            <a:off x="540046" y="5247968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17"/>
          <p:cNvCxnSpPr/>
          <p:nvPr/>
        </p:nvCxnSpPr>
        <p:spPr>
          <a:xfrm>
            <a:off x="540046" y="2408515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17"/>
          <p:cNvCxnSpPr/>
          <p:nvPr/>
        </p:nvCxnSpPr>
        <p:spPr>
          <a:xfrm>
            <a:off x="540046" y="6618430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riangle isocèle 18"/>
          <p:cNvSpPr/>
          <p:nvPr/>
        </p:nvSpPr>
        <p:spPr>
          <a:xfrm rot="5400000">
            <a:off x="3275850" y="3218461"/>
            <a:ext cx="331178" cy="179026"/>
          </a:xfrm>
          <a:prstGeom prst="triangle">
            <a:avLst/>
          </a:prstGeom>
          <a:solidFill>
            <a:srgbClr val="ABE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object 9"/>
          <p:cNvSpPr txBox="1"/>
          <p:nvPr/>
        </p:nvSpPr>
        <p:spPr>
          <a:xfrm>
            <a:off x="490679" y="3061366"/>
            <a:ext cx="2564443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94" marR="3076" lvl="0" indent="1155" algn="ctr" defTabSz="553205">
              <a:lnSpc>
                <a:spcPts val="2400"/>
              </a:lnSpc>
            </a:pPr>
            <a:r>
              <a:rPr lang="es-MX" sz="2400" b="1" dirty="0" smtClean="0">
                <a:solidFill>
                  <a:schemeClr val="bg1"/>
                </a:solidFill>
              </a:rPr>
              <a:t>CARACTERÍSTICAS </a:t>
            </a:r>
            <a:r>
              <a:rPr lang="en-GB" sz="2133" b="1" spc="-5" dirty="0" smtClean="0">
                <a:solidFill>
                  <a:schemeClr val="bg1"/>
                </a:solidFill>
                <a:cs typeface="Calibri"/>
              </a:rPr>
              <a:t> </a:t>
            </a:r>
            <a:endParaRPr lang="en-GB" sz="1600" b="1" spc="-5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397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191" y="1168382"/>
            <a:ext cx="9525000" cy="5661299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97"/>
          <a:stretch/>
        </p:blipFill>
        <p:spPr>
          <a:xfrm>
            <a:off x="2681293" y="1168233"/>
            <a:ext cx="5343769" cy="5675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03" y="282988"/>
            <a:ext cx="11473200" cy="504000"/>
          </a:xfrm>
        </p:spPr>
        <p:txBody>
          <a:bodyPr>
            <a:noAutofit/>
          </a:bodyPr>
          <a:lstStyle/>
          <a:p>
            <a:pPr algn="r"/>
            <a:r>
              <a:rPr lang="es-MX" b="1" dirty="0"/>
              <a:t>3.5 DIAGRAMA DE COLABORACIÓN 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821139" y="3267441"/>
            <a:ext cx="3360183" cy="3352800"/>
          </a:xfrm>
          <a:prstGeom prst="ellipse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>
            <a:lvl1pPr marL="0" indent="0" algn="l" defTabSz="685800" rtl="0" eaLnBrk="1" latinLnBrk="0" hangingPunct="1">
              <a:lnSpc>
                <a:spcPts val="1650"/>
              </a:lnSpc>
              <a:spcBef>
                <a:spcPts val="165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650"/>
              </a:lnSpc>
              <a:spcBef>
                <a:spcPts val="1650"/>
              </a:spcBef>
              <a:spcAft>
                <a:spcPts val="0"/>
              </a:spcAft>
              <a:buFont typeface="Arial" panose="020B0604020202020204" pitchFamily="34" charset="0"/>
              <a:buNone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5731" indent="-135731" algn="l" defTabSz="685800" rtl="0" eaLnBrk="1" latinLnBrk="0" hangingPunct="1">
              <a:lnSpc>
                <a:spcPts val="1650"/>
              </a:lnSpc>
              <a:spcBef>
                <a:spcPts val="1650"/>
              </a:spcBef>
              <a:spcAft>
                <a:spcPts val="0"/>
              </a:spcAft>
              <a:buClr>
                <a:schemeClr val="tx2"/>
              </a:buClr>
              <a:buFont typeface="Calibri" panose="020F0502020204030204" pitchFamily="34" charset="0"/>
              <a:buChar char="–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70272" indent="-134541" algn="l" defTabSz="685800" rtl="0" eaLnBrk="1" latinLnBrk="0" hangingPunct="1">
              <a:lnSpc>
                <a:spcPts val="1650"/>
              </a:lnSpc>
              <a:spcBef>
                <a:spcPts val="638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ts val="1500"/>
              </a:lnSpc>
              <a:spcBef>
                <a:spcPts val="15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ts val="1350"/>
              </a:lnSpc>
              <a:spcBef>
                <a:spcPts val="1350"/>
              </a:spcBef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</a:pPr>
            <a:endParaRPr lang="en-GB" sz="1067" b="1" dirty="0">
              <a:solidFill>
                <a:schemeClr val="bg1"/>
              </a:solidFill>
            </a:endParaRPr>
          </a:p>
        </p:txBody>
      </p:sp>
      <p:sp>
        <p:nvSpPr>
          <p:cNvPr id="17" name="object 9"/>
          <p:cNvSpPr txBox="1"/>
          <p:nvPr/>
        </p:nvSpPr>
        <p:spPr>
          <a:xfrm>
            <a:off x="327179" y="1575366"/>
            <a:ext cx="233201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94" marR="3076" indent="1155" defTabSz="553205">
              <a:lnSpc>
                <a:spcPts val="2400"/>
              </a:lnSpc>
            </a:pPr>
            <a:r>
              <a:rPr lang="en-GB" sz="2133" b="1" spc="-5" dirty="0" err="1">
                <a:solidFill>
                  <a:schemeClr val="bg1"/>
                </a:solidFill>
                <a:cs typeface="Calibri"/>
              </a:rPr>
              <a:t>Relação</a:t>
            </a:r>
            <a:r>
              <a:rPr lang="en-GB" sz="2133" b="1" spc="-5" dirty="0">
                <a:solidFill>
                  <a:schemeClr val="bg1"/>
                </a:solidFill>
                <a:cs typeface="Calibri"/>
              </a:rPr>
              <a:t> com </a:t>
            </a:r>
            <a:r>
              <a:rPr lang="en-GB" sz="2133" b="1" spc="-5" dirty="0" err="1">
                <a:solidFill>
                  <a:schemeClr val="bg1"/>
                </a:solidFill>
                <a:cs typeface="Calibri"/>
              </a:rPr>
              <a:t>investidores</a:t>
            </a:r>
            <a:endParaRPr lang="en-GB" sz="1600" spc="-5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9" name="Triangle isocèle 18"/>
          <p:cNvSpPr/>
          <p:nvPr/>
        </p:nvSpPr>
        <p:spPr>
          <a:xfrm rot="5400000">
            <a:off x="3201043" y="1714900"/>
            <a:ext cx="441571" cy="238701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25" name="Connecteur droit 24"/>
          <p:cNvCxnSpPr/>
          <p:nvPr/>
        </p:nvCxnSpPr>
        <p:spPr>
          <a:xfrm>
            <a:off x="349282" y="5438917"/>
            <a:ext cx="28549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1168233"/>
            <a:ext cx="3367315" cy="14320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18" name="Connecteur droit 17"/>
          <p:cNvCxnSpPr/>
          <p:nvPr/>
        </p:nvCxnSpPr>
        <p:spPr>
          <a:xfrm>
            <a:off x="345403" y="3986721"/>
            <a:ext cx="28549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2597885"/>
            <a:ext cx="3367315" cy="1420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5" name="Rectangle 14"/>
          <p:cNvSpPr/>
          <p:nvPr/>
        </p:nvSpPr>
        <p:spPr>
          <a:xfrm>
            <a:off x="-2" y="4014680"/>
            <a:ext cx="3367317" cy="1420179"/>
          </a:xfrm>
          <a:prstGeom prst="rect">
            <a:avLst/>
          </a:prstGeom>
          <a:solidFill>
            <a:srgbClr val="ABE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Rectangle 15"/>
          <p:cNvSpPr/>
          <p:nvPr/>
        </p:nvSpPr>
        <p:spPr>
          <a:xfrm>
            <a:off x="-2" y="5438917"/>
            <a:ext cx="3367317" cy="14190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29" name="Connecteur droit 17"/>
          <p:cNvCxnSpPr/>
          <p:nvPr/>
        </p:nvCxnSpPr>
        <p:spPr>
          <a:xfrm>
            <a:off x="517943" y="3844283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17"/>
          <p:cNvCxnSpPr/>
          <p:nvPr/>
        </p:nvCxnSpPr>
        <p:spPr>
          <a:xfrm>
            <a:off x="540046" y="5247968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17"/>
          <p:cNvCxnSpPr/>
          <p:nvPr/>
        </p:nvCxnSpPr>
        <p:spPr>
          <a:xfrm>
            <a:off x="540046" y="2408515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17"/>
          <p:cNvCxnSpPr/>
          <p:nvPr/>
        </p:nvCxnSpPr>
        <p:spPr>
          <a:xfrm>
            <a:off x="540046" y="6618430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riangle isocèle 18"/>
          <p:cNvSpPr/>
          <p:nvPr/>
        </p:nvSpPr>
        <p:spPr>
          <a:xfrm rot="5400000">
            <a:off x="3291239" y="4635256"/>
            <a:ext cx="331178" cy="179026"/>
          </a:xfrm>
          <a:prstGeom prst="triangle">
            <a:avLst/>
          </a:prstGeom>
          <a:solidFill>
            <a:srgbClr val="ABE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object 9"/>
          <p:cNvSpPr txBox="1"/>
          <p:nvPr/>
        </p:nvSpPr>
        <p:spPr>
          <a:xfrm>
            <a:off x="401434" y="4335331"/>
            <a:ext cx="256444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94" marR="3076" indent="1155" algn="ctr" defTabSz="553205">
              <a:lnSpc>
                <a:spcPts val="2400"/>
              </a:lnSpc>
            </a:pPr>
            <a:r>
              <a:rPr lang="en-GB" sz="2400" b="1" spc="-5" dirty="0" smtClean="0">
                <a:solidFill>
                  <a:schemeClr val="bg1"/>
                </a:solidFill>
                <a:cs typeface="Calibri"/>
              </a:rPr>
              <a:t>VENTAJAS</a:t>
            </a:r>
            <a:endParaRPr lang="en-GB" sz="2400" b="1" spc="-5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7" name="Rectangle 20"/>
          <p:cNvSpPr/>
          <p:nvPr/>
        </p:nvSpPr>
        <p:spPr>
          <a:xfrm>
            <a:off x="3622123" y="1318875"/>
            <a:ext cx="4519139" cy="4244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s-MX" sz="2400" dirty="0"/>
              <a:t>Permite elegir el orden en que pueden hacerse las cosas.</a:t>
            </a:r>
            <a:endParaRPr lang="es-MX" sz="2400" b="1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s-MX" sz="2400" dirty="0"/>
              <a:t>Puede describir procesos o casos de uso.</a:t>
            </a:r>
            <a:endParaRPr lang="es-MX" sz="2400" b="1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s-MX" sz="2400" dirty="0"/>
              <a:t>Muestra los aspectos dinámicos de un sistema.</a:t>
            </a:r>
            <a:endParaRPr lang="es-MX" sz="2400" b="1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s-MX" sz="2400" dirty="0"/>
              <a:t>Establece las reglas de secuencia a seguir.</a:t>
            </a:r>
            <a:endParaRPr lang="es-MX" sz="2400" b="1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s-MX" sz="2400" dirty="0"/>
              <a:t>Ayuda a un programador a desarrollar código a través de una descripción lógica de un proceso.</a:t>
            </a:r>
            <a:endParaRPr lang="es-MX" sz="2400" b="1" dirty="0"/>
          </a:p>
          <a:p>
            <a:pPr>
              <a:lnSpc>
                <a:spcPct val="150000"/>
              </a:lnSpc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80897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191" y="1168382"/>
            <a:ext cx="9525000" cy="5661299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97"/>
          <a:stretch/>
        </p:blipFill>
        <p:spPr>
          <a:xfrm>
            <a:off x="2681293" y="1168233"/>
            <a:ext cx="5343769" cy="5675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03" y="282988"/>
            <a:ext cx="11473200" cy="504000"/>
          </a:xfrm>
        </p:spPr>
        <p:txBody>
          <a:bodyPr>
            <a:noAutofit/>
          </a:bodyPr>
          <a:lstStyle/>
          <a:p>
            <a:pPr algn="r"/>
            <a:r>
              <a:rPr lang="es-MX" b="1" dirty="0"/>
              <a:t>3.5 DIAGRAMA DE COLABORACIÓN 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821139" y="3267441"/>
            <a:ext cx="3360183" cy="3352800"/>
          </a:xfrm>
          <a:prstGeom prst="ellipse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>
            <a:lvl1pPr marL="0" indent="0" algn="l" defTabSz="685800" rtl="0" eaLnBrk="1" latinLnBrk="0" hangingPunct="1">
              <a:lnSpc>
                <a:spcPts val="1650"/>
              </a:lnSpc>
              <a:spcBef>
                <a:spcPts val="165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650"/>
              </a:lnSpc>
              <a:spcBef>
                <a:spcPts val="1650"/>
              </a:spcBef>
              <a:spcAft>
                <a:spcPts val="0"/>
              </a:spcAft>
              <a:buFont typeface="Arial" panose="020B0604020202020204" pitchFamily="34" charset="0"/>
              <a:buNone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5731" indent="-135731" algn="l" defTabSz="685800" rtl="0" eaLnBrk="1" latinLnBrk="0" hangingPunct="1">
              <a:lnSpc>
                <a:spcPts val="1650"/>
              </a:lnSpc>
              <a:spcBef>
                <a:spcPts val="1650"/>
              </a:spcBef>
              <a:spcAft>
                <a:spcPts val="0"/>
              </a:spcAft>
              <a:buClr>
                <a:schemeClr val="tx2"/>
              </a:buClr>
              <a:buFont typeface="Calibri" panose="020F0502020204030204" pitchFamily="34" charset="0"/>
              <a:buChar char="–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70272" indent="-134541" algn="l" defTabSz="685800" rtl="0" eaLnBrk="1" latinLnBrk="0" hangingPunct="1">
              <a:lnSpc>
                <a:spcPts val="1650"/>
              </a:lnSpc>
              <a:spcBef>
                <a:spcPts val="638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ts val="1500"/>
              </a:lnSpc>
              <a:spcBef>
                <a:spcPts val="15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ts val="1350"/>
              </a:lnSpc>
              <a:spcBef>
                <a:spcPts val="1350"/>
              </a:spcBef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</a:pPr>
            <a:endParaRPr lang="en-GB" sz="1067" b="1" dirty="0">
              <a:solidFill>
                <a:schemeClr val="bg1"/>
              </a:solidFill>
            </a:endParaRPr>
          </a:p>
        </p:txBody>
      </p:sp>
      <p:sp>
        <p:nvSpPr>
          <p:cNvPr id="17" name="object 9"/>
          <p:cNvSpPr txBox="1"/>
          <p:nvPr/>
        </p:nvSpPr>
        <p:spPr>
          <a:xfrm>
            <a:off x="327179" y="1575366"/>
            <a:ext cx="233201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94" marR="3076" indent="1155" defTabSz="553205">
              <a:lnSpc>
                <a:spcPts val="2400"/>
              </a:lnSpc>
            </a:pPr>
            <a:r>
              <a:rPr lang="en-GB" sz="2133" b="1" spc="-5" dirty="0" err="1">
                <a:solidFill>
                  <a:schemeClr val="bg1"/>
                </a:solidFill>
                <a:cs typeface="Calibri"/>
              </a:rPr>
              <a:t>Relação</a:t>
            </a:r>
            <a:r>
              <a:rPr lang="en-GB" sz="2133" b="1" spc="-5" dirty="0">
                <a:solidFill>
                  <a:schemeClr val="bg1"/>
                </a:solidFill>
                <a:cs typeface="Calibri"/>
              </a:rPr>
              <a:t> com </a:t>
            </a:r>
            <a:r>
              <a:rPr lang="en-GB" sz="2133" b="1" spc="-5" dirty="0" err="1">
                <a:solidFill>
                  <a:schemeClr val="bg1"/>
                </a:solidFill>
                <a:cs typeface="Calibri"/>
              </a:rPr>
              <a:t>investidores</a:t>
            </a:r>
            <a:endParaRPr lang="en-GB" sz="1600" spc="-5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9" name="Triangle isocèle 18"/>
          <p:cNvSpPr/>
          <p:nvPr/>
        </p:nvSpPr>
        <p:spPr>
          <a:xfrm rot="5400000">
            <a:off x="3201043" y="1714900"/>
            <a:ext cx="441571" cy="238701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25" name="Connecteur droit 24"/>
          <p:cNvCxnSpPr/>
          <p:nvPr/>
        </p:nvCxnSpPr>
        <p:spPr>
          <a:xfrm>
            <a:off x="349282" y="5438917"/>
            <a:ext cx="28549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1168233"/>
            <a:ext cx="3367315" cy="14320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18" name="Connecteur droit 17"/>
          <p:cNvCxnSpPr/>
          <p:nvPr/>
        </p:nvCxnSpPr>
        <p:spPr>
          <a:xfrm>
            <a:off x="345403" y="3986721"/>
            <a:ext cx="28549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2597885"/>
            <a:ext cx="3367315" cy="1420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5" name="Rectangle 14"/>
          <p:cNvSpPr/>
          <p:nvPr/>
        </p:nvSpPr>
        <p:spPr>
          <a:xfrm>
            <a:off x="-2" y="4014680"/>
            <a:ext cx="3367317" cy="1420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Rectangle 15"/>
          <p:cNvSpPr/>
          <p:nvPr/>
        </p:nvSpPr>
        <p:spPr>
          <a:xfrm>
            <a:off x="-2" y="5438917"/>
            <a:ext cx="3367317" cy="1419083"/>
          </a:xfrm>
          <a:prstGeom prst="rect">
            <a:avLst/>
          </a:prstGeom>
          <a:solidFill>
            <a:srgbClr val="ABE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DESVENTAJAS</a:t>
            </a:r>
            <a:endParaRPr lang="fr-FR" sz="2400" dirty="0"/>
          </a:p>
        </p:txBody>
      </p:sp>
      <p:cxnSp>
        <p:nvCxnSpPr>
          <p:cNvPr id="29" name="Connecteur droit 17"/>
          <p:cNvCxnSpPr/>
          <p:nvPr/>
        </p:nvCxnSpPr>
        <p:spPr>
          <a:xfrm>
            <a:off x="517943" y="3844283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17"/>
          <p:cNvCxnSpPr/>
          <p:nvPr/>
        </p:nvCxnSpPr>
        <p:spPr>
          <a:xfrm>
            <a:off x="540046" y="5247968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17"/>
          <p:cNvCxnSpPr/>
          <p:nvPr/>
        </p:nvCxnSpPr>
        <p:spPr>
          <a:xfrm>
            <a:off x="540046" y="2408515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17"/>
          <p:cNvCxnSpPr/>
          <p:nvPr/>
        </p:nvCxnSpPr>
        <p:spPr>
          <a:xfrm>
            <a:off x="540046" y="6618430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riangle isocèle 18"/>
          <p:cNvSpPr/>
          <p:nvPr/>
        </p:nvSpPr>
        <p:spPr>
          <a:xfrm rot="5400000">
            <a:off x="3291239" y="6058945"/>
            <a:ext cx="331178" cy="179026"/>
          </a:xfrm>
          <a:prstGeom prst="triangle">
            <a:avLst/>
          </a:prstGeom>
          <a:solidFill>
            <a:srgbClr val="ABE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0"/>
          <p:cNvSpPr/>
          <p:nvPr/>
        </p:nvSpPr>
        <p:spPr>
          <a:xfrm>
            <a:off x="3622123" y="1318875"/>
            <a:ext cx="4519139" cy="4244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s-MX" sz="2400" dirty="0"/>
              <a:t>Permite elegir el orden en que pueden hacerse las cosas.</a:t>
            </a:r>
            <a:endParaRPr lang="es-MX" sz="2400" b="1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s-MX" sz="2400" dirty="0"/>
              <a:t>Puede describir procesos o casos de uso.</a:t>
            </a:r>
            <a:endParaRPr lang="es-MX" sz="2400" b="1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s-MX" sz="2400" dirty="0"/>
              <a:t>Muestra los aspectos dinámicos de un sistema.</a:t>
            </a:r>
            <a:endParaRPr lang="es-MX" sz="2400" b="1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s-MX" sz="2400" dirty="0"/>
              <a:t>Establece las reglas de secuencia a seguir.</a:t>
            </a:r>
            <a:endParaRPr lang="es-MX" sz="2400" b="1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s-MX" sz="2400" dirty="0"/>
              <a:t>Ayuda a un programador a desarrollar código a través de una descripción lógica de un proceso.</a:t>
            </a:r>
            <a:endParaRPr lang="es-MX" sz="2400" b="1" dirty="0"/>
          </a:p>
          <a:p>
            <a:pPr>
              <a:lnSpc>
                <a:spcPct val="150000"/>
              </a:lnSpc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40239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191" y="1168382"/>
            <a:ext cx="9525000" cy="5661299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97"/>
          <a:stretch/>
        </p:blipFill>
        <p:spPr>
          <a:xfrm>
            <a:off x="2681293" y="1168233"/>
            <a:ext cx="5343769" cy="5675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03" y="282988"/>
            <a:ext cx="11473200" cy="504000"/>
          </a:xfrm>
        </p:spPr>
        <p:txBody>
          <a:bodyPr>
            <a:noAutofit/>
          </a:bodyPr>
          <a:lstStyle/>
          <a:p>
            <a:pPr algn="r"/>
            <a:r>
              <a:rPr lang="es-MX" b="1" dirty="0"/>
              <a:t>3.5 DIAGRAMA DE COLABORACIÓN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821139" y="3267441"/>
            <a:ext cx="3360183" cy="3352800"/>
          </a:xfrm>
          <a:prstGeom prst="ellipse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>
            <a:lvl1pPr marL="0" indent="0" algn="l" defTabSz="685800" rtl="0" eaLnBrk="1" latinLnBrk="0" hangingPunct="1">
              <a:lnSpc>
                <a:spcPts val="1650"/>
              </a:lnSpc>
              <a:spcBef>
                <a:spcPts val="165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650"/>
              </a:lnSpc>
              <a:spcBef>
                <a:spcPts val="1650"/>
              </a:spcBef>
              <a:spcAft>
                <a:spcPts val="0"/>
              </a:spcAft>
              <a:buFont typeface="Arial" panose="020B0604020202020204" pitchFamily="34" charset="0"/>
              <a:buNone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5731" indent="-135731" algn="l" defTabSz="685800" rtl="0" eaLnBrk="1" latinLnBrk="0" hangingPunct="1">
              <a:lnSpc>
                <a:spcPts val="1650"/>
              </a:lnSpc>
              <a:spcBef>
                <a:spcPts val="1650"/>
              </a:spcBef>
              <a:spcAft>
                <a:spcPts val="0"/>
              </a:spcAft>
              <a:buClr>
                <a:schemeClr val="tx2"/>
              </a:buClr>
              <a:buFont typeface="Calibri" panose="020F0502020204030204" pitchFamily="34" charset="0"/>
              <a:buChar char="–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70272" indent="-134541" algn="l" defTabSz="685800" rtl="0" eaLnBrk="1" latinLnBrk="0" hangingPunct="1">
              <a:lnSpc>
                <a:spcPts val="1650"/>
              </a:lnSpc>
              <a:spcBef>
                <a:spcPts val="638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ts val="1500"/>
              </a:lnSpc>
              <a:spcBef>
                <a:spcPts val="150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ts val="1350"/>
              </a:lnSpc>
              <a:spcBef>
                <a:spcPts val="1350"/>
              </a:spcBef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</a:pPr>
            <a:endParaRPr lang="en-GB" sz="1067" b="1" dirty="0">
              <a:solidFill>
                <a:schemeClr val="bg1"/>
              </a:solidFill>
            </a:endParaRPr>
          </a:p>
        </p:txBody>
      </p:sp>
      <p:sp>
        <p:nvSpPr>
          <p:cNvPr id="17" name="object 9"/>
          <p:cNvSpPr txBox="1"/>
          <p:nvPr/>
        </p:nvSpPr>
        <p:spPr>
          <a:xfrm>
            <a:off x="327179" y="1575366"/>
            <a:ext cx="233201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94" marR="3076" indent="1155" defTabSz="553205">
              <a:lnSpc>
                <a:spcPts val="2400"/>
              </a:lnSpc>
            </a:pPr>
            <a:r>
              <a:rPr lang="en-GB" sz="2133" b="1" spc="-5" dirty="0" err="1">
                <a:solidFill>
                  <a:schemeClr val="bg1"/>
                </a:solidFill>
                <a:cs typeface="Calibri"/>
              </a:rPr>
              <a:t>Relação</a:t>
            </a:r>
            <a:r>
              <a:rPr lang="en-GB" sz="2133" b="1" spc="-5" dirty="0">
                <a:solidFill>
                  <a:schemeClr val="bg1"/>
                </a:solidFill>
                <a:cs typeface="Calibri"/>
              </a:rPr>
              <a:t> com </a:t>
            </a:r>
            <a:r>
              <a:rPr lang="en-GB" sz="2133" b="1" spc="-5" dirty="0" err="1">
                <a:solidFill>
                  <a:schemeClr val="bg1"/>
                </a:solidFill>
                <a:cs typeface="Calibri"/>
              </a:rPr>
              <a:t>investidores</a:t>
            </a:r>
            <a:endParaRPr lang="en-GB" sz="1600" spc="-5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9" name="Triangle isocèle 18"/>
          <p:cNvSpPr/>
          <p:nvPr/>
        </p:nvSpPr>
        <p:spPr>
          <a:xfrm rot="5400000">
            <a:off x="3201043" y="1714900"/>
            <a:ext cx="441571" cy="238701"/>
          </a:xfrm>
          <a:prstGeom prst="triangle">
            <a:avLst/>
          </a:prstGeom>
          <a:solidFill>
            <a:srgbClr val="ABE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25" name="Connecteur droit 24"/>
          <p:cNvCxnSpPr/>
          <p:nvPr/>
        </p:nvCxnSpPr>
        <p:spPr>
          <a:xfrm>
            <a:off x="349282" y="5438917"/>
            <a:ext cx="28549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1168233"/>
            <a:ext cx="3367315" cy="1432070"/>
          </a:xfrm>
          <a:prstGeom prst="rect">
            <a:avLst/>
          </a:prstGeom>
          <a:solidFill>
            <a:srgbClr val="ABE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ELEMENTOS </a:t>
            </a:r>
            <a:endParaRPr lang="fr-FR" sz="2400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345403" y="3986721"/>
            <a:ext cx="28549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2597885"/>
            <a:ext cx="3367315" cy="1420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5" name="Rectangle 14"/>
          <p:cNvSpPr/>
          <p:nvPr/>
        </p:nvSpPr>
        <p:spPr>
          <a:xfrm>
            <a:off x="-2" y="4014680"/>
            <a:ext cx="3367317" cy="1420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29" name="Connecteur droit 17"/>
          <p:cNvCxnSpPr/>
          <p:nvPr/>
        </p:nvCxnSpPr>
        <p:spPr>
          <a:xfrm>
            <a:off x="517943" y="3844283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17"/>
          <p:cNvCxnSpPr/>
          <p:nvPr/>
        </p:nvCxnSpPr>
        <p:spPr>
          <a:xfrm>
            <a:off x="540046" y="5247968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17"/>
          <p:cNvCxnSpPr/>
          <p:nvPr/>
        </p:nvCxnSpPr>
        <p:spPr>
          <a:xfrm>
            <a:off x="540046" y="2408515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17"/>
          <p:cNvCxnSpPr/>
          <p:nvPr/>
        </p:nvCxnSpPr>
        <p:spPr>
          <a:xfrm>
            <a:off x="540046" y="6618430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608" y="5438917"/>
            <a:ext cx="3367317" cy="14190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7" name="Rectangle 20"/>
          <p:cNvSpPr/>
          <p:nvPr/>
        </p:nvSpPr>
        <p:spPr>
          <a:xfrm>
            <a:off x="3622123" y="1318875"/>
            <a:ext cx="4519139" cy="4244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2400" dirty="0"/>
              <a:t>Objetos Activos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2400" dirty="0"/>
              <a:t>Objetos </a:t>
            </a:r>
            <a:r>
              <a:rPr lang="es-MX" sz="2400" dirty="0" smtClean="0"/>
              <a:t>múltiples </a:t>
            </a:r>
            <a:r>
              <a:rPr lang="es-MX" sz="2400" dirty="0"/>
              <a:t>(</a:t>
            </a:r>
            <a:r>
              <a:rPr lang="es-MX" sz="2400" dirty="0" err="1"/>
              <a:t>multiobjetos</a:t>
            </a:r>
            <a:r>
              <a:rPr lang="es-MX" sz="2400" dirty="0"/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2400" dirty="0"/>
              <a:t>Enlaces o comunicaciones: arcos del grafo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2400" dirty="0"/>
              <a:t>Mensajes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2400" dirty="0"/>
              <a:t>Etiquetas del mensaje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2400" dirty="0" smtClean="0"/>
              <a:t>Expresión </a:t>
            </a:r>
            <a:r>
              <a:rPr lang="es-MX" sz="2400" dirty="0"/>
              <a:t>de </a:t>
            </a:r>
            <a:r>
              <a:rPr lang="es-MX" sz="2400" dirty="0" smtClean="0"/>
              <a:t>secuencia</a:t>
            </a:r>
            <a:endParaRPr lang="es-MX" sz="2400" b="1" dirty="0"/>
          </a:p>
          <a:p>
            <a:pPr>
              <a:lnSpc>
                <a:spcPct val="150000"/>
              </a:lnSpc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89342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03" y="282988"/>
            <a:ext cx="11473200" cy="504000"/>
          </a:xfrm>
        </p:spPr>
        <p:txBody>
          <a:bodyPr>
            <a:noAutofit/>
          </a:bodyPr>
          <a:lstStyle/>
          <a:p>
            <a:pPr algn="r"/>
            <a:r>
              <a:rPr lang="es-MX" b="1" dirty="0"/>
              <a:t>3.5 DIAGRAMA DE COLABORACIÓN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17" name="object 9"/>
          <p:cNvSpPr txBox="1"/>
          <p:nvPr/>
        </p:nvSpPr>
        <p:spPr>
          <a:xfrm>
            <a:off x="327179" y="1575366"/>
            <a:ext cx="233201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94" marR="3076" indent="1155" defTabSz="553205">
              <a:lnSpc>
                <a:spcPts val="2400"/>
              </a:lnSpc>
            </a:pPr>
            <a:r>
              <a:rPr lang="en-GB" sz="2133" b="1" spc="-5" dirty="0" err="1">
                <a:solidFill>
                  <a:schemeClr val="bg1"/>
                </a:solidFill>
                <a:cs typeface="Calibri"/>
              </a:rPr>
              <a:t>Relação</a:t>
            </a:r>
            <a:r>
              <a:rPr lang="en-GB" sz="2133" b="1" spc="-5" dirty="0">
                <a:solidFill>
                  <a:schemeClr val="bg1"/>
                </a:solidFill>
                <a:cs typeface="Calibri"/>
              </a:rPr>
              <a:t> com </a:t>
            </a:r>
            <a:r>
              <a:rPr lang="en-GB" sz="2133" b="1" spc="-5" dirty="0" err="1">
                <a:solidFill>
                  <a:schemeClr val="bg1"/>
                </a:solidFill>
                <a:cs typeface="Calibri"/>
              </a:rPr>
              <a:t>investidores</a:t>
            </a:r>
            <a:endParaRPr lang="en-GB" sz="1600" spc="-5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9" name="Triangle isocèle 18"/>
          <p:cNvSpPr/>
          <p:nvPr/>
        </p:nvSpPr>
        <p:spPr>
          <a:xfrm rot="5400000">
            <a:off x="3201043" y="1714900"/>
            <a:ext cx="441571" cy="238701"/>
          </a:xfrm>
          <a:prstGeom prst="triangle">
            <a:avLst/>
          </a:prstGeom>
          <a:solidFill>
            <a:srgbClr val="ABE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25" name="Connecteur droit 24"/>
          <p:cNvCxnSpPr/>
          <p:nvPr/>
        </p:nvCxnSpPr>
        <p:spPr>
          <a:xfrm>
            <a:off x="349282" y="5438917"/>
            <a:ext cx="28549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1168233"/>
            <a:ext cx="3367315" cy="1432070"/>
          </a:xfrm>
          <a:prstGeom prst="rect">
            <a:avLst/>
          </a:prstGeom>
          <a:solidFill>
            <a:srgbClr val="ABE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OBJETOS AVTIVOS </a:t>
            </a:r>
            <a:endParaRPr lang="fr-FR" sz="2400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345403" y="3986721"/>
            <a:ext cx="28549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2597885"/>
            <a:ext cx="3367315" cy="1420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5" name="Rectangle 14"/>
          <p:cNvSpPr/>
          <p:nvPr/>
        </p:nvSpPr>
        <p:spPr>
          <a:xfrm>
            <a:off x="-2" y="4014680"/>
            <a:ext cx="3367317" cy="1420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29" name="Connecteur droit 17"/>
          <p:cNvCxnSpPr/>
          <p:nvPr/>
        </p:nvCxnSpPr>
        <p:spPr>
          <a:xfrm>
            <a:off x="517943" y="3844283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17"/>
          <p:cNvCxnSpPr/>
          <p:nvPr/>
        </p:nvCxnSpPr>
        <p:spPr>
          <a:xfrm>
            <a:off x="540046" y="5247968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17"/>
          <p:cNvCxnSpPr/>
          <p:nvPr/>
        </p:nvCxnSpPr>
        <p:spPr>
          <a:xfrm>
            <a:off x="540046" y="2408515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17"/>
          <p:cNvCxnSpPr/>
          <p:nvPr/>
        </p:nvCxnSpPr>
        <p:spPr>
          <a:xfrm>
            <a:off x="540046" y="6618430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608" y="5438917"/>
            <a:ext cx="3367317" cy="14190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7" name="Rectangle 20"/>
          <p:cNvSpPr/>
          <p:nvPr/>
        </p:nvSpPr>
        <p:spPr>
          <a:xfrm>
            <a:off x="3622123" y="1318875"/>
            <a:ext cx="4519139" cy="4244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just">
              <a:lnSpc>
                <a:spcPct val="150000"/>
              </a:lnSpc>
            </a:pPr>
            <a:r>
              <a:rPr lang="es-MX" sz="2400" dirty="0">
                <a:solidFill>
                  <a:schemeClr val="tx1"/>
                </a:solidFill>
              </a:rPr>
              <a:t>Un objeto activo puede activar un objeto pasivo por el tiempo de una operación enviándole un mensaje. </a:t>
            </a:r>
            <a:endParaRPr lang="es-MX" sz="2400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2400" dirty="0">
                <a:solidFill>
                  <a:schemeClr val="tx1"/>
                </a:solidFill>
              </a:rPr>
              <a:t>Un objeto activo se representa por un rectángulo cuyo borde es más grueso que el de los objetos pasivos.</a:t>
            </a:r>
          </a:p>
        </p:txBody>
      </p:sp>
    </p:spTree>
    <p:extLst>
      <p:ext uri="{BB962C8B-B14F-4D97-AF65-F5344CB8AC3E}">
        <p14:creationId xmlns:p14="http://schemas.microsoft.com/office/powerpoint/2010/main" val="400993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03" y="282988"/>
            <a:ext cx="11473200" cy="504000"/>
          </a:xfrm>
        </p:spPr>
        <p:txBody>
          <a:bodyPr>
            <a:noAutofit/>
          </a:bodyPr>
          <a:lstStyle/>
          <a:p>
            <a:pPr algn="r"/>
            <a:r>
              <a:rPr lang="es-MX" b="1" dirty="0"/>
              <a:t>3.5 DIAGRAMA DE COLABORACIÓN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17" name="object 9"/>
          <p:cNvSpPr txBox="1"/>
          <p:nvPr/>
        </p:nvSpPr>
        <p:spPr>
          <a:xfrm>
            <a:off x="327179" y="1575366"/>
            <a:ext cx="233201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94" marR="3076" indent="1155" defTabSz="553205">
              <a:lnSpc>
                <a:spcPts val="2400"/>
              </a:lnSpc>
            </a:pPr>
            <a:r>
              <a:rPr lang="en-GB" sz="2133" b="1" spc="-5" dirty="0" err="1">
                <a:solidFill>
                  <a:schemeClr val="bg1"/>
                </a:solidFill>
                <a:cs typeface="Calibri"/>
              </a:rPr>
              <a:t>Relação</a:t>
            </a:r>
            <a:r>
              <a:rPr lang="en-GB" sz="2133" b="1" spc="-5" dirty="0">
                <a:solidFill>
                  <a:schemeClr val="bg1"/>
                </a:solidFill>
                <a:cs typeface="Calibri"/>
              </a:rPr>
              <a:t> com </a:t>
            </a:r>
            <a:r>
              <a:rPr lang="en-GB" sz="2133" b="1" spc="-5" dirty="0" err="1">
                <a:solidFill>
                  <a:schemeClr val="bg1"/>
                </a:solidFill>
                <a:cs typeface="Calibri"/>
              </a:rPr>
              <a:t>investidores</a:t>
            </a:r>
            <a:endParaRPr lang="en-GB" sz="1600" spc="-5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9" name="Triangle isocèle 18"/>
          <p:cNvSpPr/>
          <p:nvPr/>
        </p:nvSpPr>
        <p:spPr>
          <a:xfrm rot="5400000">
            <a:off x="3201043" y="1714900"/>
            <a:ext cx="441571" cy="238701"/>
          </a:xfrm>
          <a:prstGeom prst="triangle">
            <a:avLst/>
          </a:prstGeom>
          <a:solidFill>
            <a:srgbClr val="ABE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25" name="Connecteur droit 24"/>
          <p:cNvCxnSpPr/>
          <p:nvPr/>
        </p:nvCxnSpPr>
        <p:spPr>
          <a:xfrm>
            <a:off x="349282" y="5438917"/>
            <a:ext cx="28549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1168233"/>
            <a:ext cx="3367315" cy="1432070"/>
          </a:xfrm>
          <a:prstGeom prst="rect">
            <a:avLst/>
          </a:prstGeom>
          <a:solidFill>
            <a:srgbClr val="ABE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OBJETOS MULTIPLES (MULTIOBJETOS) </a:t>
            </a:r>
            <a:endParaRPr lang="fr-FR" sz="2400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345403" y="3986721"/>
            <a:ext cx="28549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2597885"/>
            <a:ext cx="3367315" cy="1420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5" name="Rectangle 14"/>
          <p:cNvSpPr/>
          <p:nvPr/>
        </p:nvSpPr>
        <p:spPr>
          <a:xfrm>
            <a:off x="-2" y="4014680"/>
            <a:ext cx="3367317" cy="1420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29" name="Connecteur droit 17"/>
          <p:cNvCxnSpPr/>
          <p:nvPr/>
        </p:nvCxnSpPr>
        <p:spPr>
          <a:xfrm>
            <a:off x="517943" y="3844283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17"/>
          <p:cNvCxnSpPr/>
          <p:nvPr/>
        </p:nvCxnSpPr>
        <p:spPr>
          <a:xfrm>
            <a:off x="540046" y="5247968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17"/>
          <p:cNvCxnSpPr/>
          <p:nvPr/>
        </p:nvCxnSpPr>
        <p:spPr>
          <a:xfrm>
            <a:off x="540046" y="2408515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17"/>
          <p:cNvCxnSpPr/>
          <p:nvPr/>
        </p:nvCxnSpPr>
        <p:spPr>
          <a:xfrm>
            <a:off x="540046" y="6618430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608" y="5438917"/>
            <a:ext cx="3367317" cy="14190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7" name="Rectangle 20"/>
          <p:cNvSpPr/>
          <p:nvPr/>
        </p:nvSpPr>
        <p:spPr>
          <a:xfrm>
            <a:off x="3596366" y="1305996"/>
            <a:ext cx="4519139" cy="4244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just">
              <a:lnSpc>
                <a:spcPct val="150000"/>
              </a:lnSpc>
            </a:pPr>
            <a:r>
              <a:rPr lang="es-MX" sz="2400" dirty="0">
                <a:solidFill>
                  <a:schemeClr val="tx1"/>
                </a:solidFill>
              </a:rPr>
              <a:t>Alude a un rol de clasificador que denota un conjunto de objetos y no un objeto único. Generalmente es el conjunto de objetos del extremo muchos de una asociación.</a:t>
            </a:r>
          </a:p>
          <a:p>
            <a:pPr>
              <a:lnSpc>
                <a:spcPct val="150000"/>
              </a:lnSpc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2457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03" y="282988"/>
            <a:ext cx="11473200" cy="504000"/>
          </a:xfrm>
        </p:spPr>
        <p:txBody>
          <a:bodyPr>
            <a:noAutofit/>
          </a:bodyPr>
          <a:lstStyle/>
          <a:p>
            <a:pPr algn="r"/>
            <a:r>
              <a:rPr lang="es-MX" b="1" dirty="0"/>
              <a:t>3.5 DIAGRAMA DE COLABORACIÓN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17" name="object 9"/>
          <p:cNvSpPr txBox="1"/>
          <p:nvPr/>
        </p:nvSpPr>
        <p:spPr>
          <a:xfrm>
            <a:off x="327179" y="1575366"/>
            <a:ext cx="233201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94" marR="3076" indent="1155" defTabSz="553205">
              <a:lnSpc>
                <a:spcPts val="2400"/>
              </a:lnSpc>
            </a:pPr>
            <a:r>
              <a:rPr lang="en-GB" sz="2133" b="1" spc="-5" dirty="0" err="1">
                <a:solidFill>
                  <a:schemeClr val="bg1"/>
                </a:solidFill>
                <a:cs typeface="Calibri"/>
              </a:rPr>
              <a:t>Relação</a:t>
            </a:r>
            <a:r>
              <a:rPr lang="en-GB" sz="2133" b="1" spc="-5" dirty="0">
                <a:solidFill>
                  <a:schemeClr val="bg1"/>
                </a:solidFill>
                <a:cs typeface="Calibri"/>
              </a:rPr>
              <a:t> com </a:t>
            </a:r>
            <a:r>
              <a:rPr lang="en-GB" sz="2133" b="1" spc="-5" dirty="0" err="1">
                <a:solidFill>
                  <a:schemeClr val="bg1"/>
                </a:solidFill>
                <a:cs typeface="Calibri"/>
              </a:rPr>
              <a:t>investidores</a:t>
            </a:r>
            <a:endParaRPr lang="en-GB" sz="1600" spc="-5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9" name="Triangle isocèle 18"/>
          <p:cNvSpPr/>
          <p:nvPr/>
        </p:nvSpPr>
        <p:spPr>
          <a:xfrm rot="5400000">
            <a:off x="3201043" y="1714900"/>
            <a:ext cx="441571" cy="238701"/>
          </a:xfrm>
          <a:prstGeom prst="triangle">
            <a:avLst/>
          </a:prstGeom>
          <a:solidFill>
            <a:srgbClr val="ABE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25" name="Connecteur droit 24"/>
          <p:cNvCxnSpPr/>
          <p:nvPr/>
        </p:nvCxnSpPr>
        <p:spPr>
          <a:xfrm>
            <a:off x="349282" y="5438917"/>
            <a:ext cx="28549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1168233"/>
            <a:ext cx="3367315" cy="1432070"/>
          </a:xfrm>
          <a:prstGeom prst="rect">
            <a:avLst/>
          </a:prstGeom>
          <a:solidFill>
            <a:srgbClr val="ABE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ENLACES O COMUNICACIONES </a:t>
            </a:r>
            <a:endParaRPr lang="fr-FR" sz="2400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345403" y="3986721"/>
            <a:ext cx="28549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2597885"/>
            <a:ext cx="3367315" cy="1420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5" name="Rectangle 14"/>
          <p:cNvSpPr/>
          <p:nvPr/>
        </p:nvSpPr>
        <p:spPr>
          <a:xfrm>
            <a:off x="-2" y="4014680"/>
            <a:ext cx="3367317" cy="1420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29" name="Connecteur droit 17"/>
          <p:cNvCxnSpPr/>
          <p:nvPr/>
        </p:nvCxnSpPr>
        <p:spPr>
          <a:xfrm>
            <a:off x="517943" y="3844283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17"/>
          <p:cNvCxnSpPr/>
          <p:nvPr/>
        </p:nvCxnSpPr>
        <p:spPr>
          <a:xfrm>
            <a:off x="540046" y="5247968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17"/>
          <p:cNvCxnSpPr/>
          <p:nvPr/>
        </p:nvCxnSpPr>
        <p:spPr>
          <a:xfrm>
            <a:off x="540046" y="2408515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17"/>
          <p:cNvCxnSpPr/>
          <p:nvPr/>
        </p:nvCxnSpPr>
        <p:spPr>
          <a:xfrm>
            <a:off x="540046" y="6618430"/>
            <a:ext cx="2141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608" y="5438917"/>
            <a:ext cx="3367317" cy="14190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7" name="Rectangle 20"/>
          <p:cNvSpPr/>
          <p:nvPr/>
        </p:nvSpPr>
        <p:spPr>
          <a:xfrm>
            <a:off x="3622123" y="1318875"/>
            <a:ext cx="8065843" cy="4244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just">
              <a:lnSpc>
                <a:spcPct val="150000"/>
              </a:lnSpc>
            </a:pPr>
            <a:r>
              <a:rPr lang="es-MX" sz="2400" dirty="0">
                <a:solidFill>
                  <a:schemeClr val="tx1"/>
                </a:solidFill>
              </a:rPr>
              <a:t>Un enlace es una instancia de una asociación en un diagrama de clases. Se representa como una línea continua que une a dos objetos. Esta acompañada por un número que indica el orden dentro de la interacción y por un estereotipo que indica que tipo de objeto recibe el mensaje. </a:t>
            </a:r>
          </a:p>
        </p:txBody>
      </p:sp>
      <p:pic>
        <p:nvPicPr>
          <p:cNvPr id="20" name="19 Imagen"/>
          <p:cNvPicPr/>
          <p:nvPr/>
        </p:nvPicPr>
        <p:blipFill rotWithShape="1">
          <a:blip r:embed="rId3"/>
          <a:srcRect l="810" t="26345" r="50741" b="25330"/>
          <a:stretch/>
        </p:blipFill>
        <p:spPr bwMode="auto">
          <a:xfrm>
            <a:off x="7381352" y="3844283"/>
            <a:ext cx="4074795" cy="2499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721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1659</Words>
  <Application>Microsoft Office PowerPoint</Application>
  <PresentationFormat>Panorámica</PresentationFormat>
  <Paragraphs>499</Paragraphs>
  <Slides>12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Tema de Office</vt:lpstr>
      <vt:lpstr>Presentación de PowerPoint</vt:lpstr>
      <vt:lpstr>                            3.5 DIAGRAMA DE COLABORACIÓN</vt:lpstr>
      <vt:lpstr> 3.5 DIAGRAMA DE COLABORACIÓN</vt:lpstr>
      <vt:lpstr>3.5 DIAGRAMA DE COLABORACIÓN </vt:lpstr>
      <vt:lpstr>3.5 DIAGRAMA DE COLABORACIÓN </vt:lpstr>
      <vt:lpstr>3.5 DIAGRAMA DE COLABORACIÓN</vt:lpstr>
      <vt:lpstr>3.5 DIAGRAMA DE COLABORACIÓN</vt:lpstr>
      <vt:lpstr>3.5 DIAGRAMA DE COLABORACIÓN</vt:lpstr>
      <vt:lpstr>3.5 DIAGRAMA DE COLABORACIÓN</vt:lpstr>
      <vt:lpstr>3.5 DIAGRAMA DE COLABORACIÓN</vt:lpstr>
      <vt:lpstr>3.5 DIAGRAMA DE COLABORACIÓN</vt:lpstr>
      <vt:lpstr>3.5 DIAGRAMA DE COLABORACIÓN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guillermo velazquez</dc:creator>
  <cp:lastModifiedBy>bjuarezs</cp:lastModifiedBy>
  <cp:revision>36</cp:revision>
  <dcterms:created xsi:type="dcterms:W3CDTF">2017-07-17T13:53:10Z</dcterms:created>
  <dcterms:modified xsi:type="dcterms:W3CDTF">2017-10-31T21:21:29Z</dcterms:modified>
</cp:coreProperties>
</file>