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270" r:id="rId6"/>
    <p:sldId id="271" r:id="rId7"/>
    <p:sldId id="272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D33"/>
    <a:srgbClr val="339966"/>
    <a:srgbClr val="7EEE32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3671-F8FA-4F86-B7FC-01F44E3B32DE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BFD35-B5D4-43C3-AD6E-3B0F0E2CF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69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3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1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4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A</a:t>
            </a:r>
            <a:r>
              <a:rPr lang="en-GB" baseline="0" noProof="0" dirty="0" smtClean="0"/>
              <a:t> number of components are required to be able to deliver professional events.  We believes these are the four core strengths that enable us to deliver great events.</a:t>
            </a:r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5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26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36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19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1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08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23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39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83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2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4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8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61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2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188045" y="3453826"/>
            <a:ext cx="395541" cy="2357000"/>
            <a:chOff x="1239946" y="722903"/>
            <a:chExt cx="216000" cy="1584840"/>
          </a:xfrm>
          <a:solidFill>
            <a:srgbClr val="339966"/>
          </a:solidFill>
        </p:grpSpPr>
        <p:sp>
          <p:nvSpPr>
            <p:cNvPr id="7" name="Rectangle 5"/>
            <p:cNvSpPr/>
            <p:nvPr/>
          </p:nvSpPr>
          <p:spPr>
            <a:xfrm>
              <a:off x="1239946" y="722903"/>
              <a:ext cx="76200" cy="1584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239946" y="722903"/>
              <a:ext cx="216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1239946" y="2231543"/>
              <a:ext cx="216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619621" y="3567152"/>
            <a:ext cx="5530516" cy="21303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2800" b="1" dirty="0">
                <a:latin typeface="+mn-lt"/>
              </a:rPr>
              <a:t>UNIDAD III ANÁLISIS Y DISEÑO EN EL DESARROLLO DE SOFTWARE CON </a:t>
            </a:r>
            <a:r>
              <a:rPr lang="es-MX" sz="2800" b="1" dirty="0" smtClean="0">
                <a:latin typeface="+mn-lt"/>
              </a:rPr>
              <a:t>UML</a:t>
            </a:r>
            <a:endParaRPr lang="es-MX" sz="28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s-MX" sz="2800" b="1" dirty="0">
                <a:latin typeface="+mn-lt"/>
              </a:rPr>
              <a:t>3.1 INTRODUCCIÓN AL </a:t>
            </a:r>
            <a:r>
              <a:rPr lang="es-MX" sz="2800" b="1" dirty="0" smtClean="0">
                <a:latin typeface="+mn-lt"/>
              </a:rPr>
              <a:t>UML</a:t>
            </a:r>
            <a:endParaRPr lang="en-US" sz="1800" b="1" dirty="0" smtClean="0">
              <a:latin typeface="+mn-lt"/>
            </a:endParaRPr>
          </a:p>
          <a:p>
            <a:pPr>
              <a:lnSpc>
                <a:spcPts val="2250"/>
              </a:lnSpc>
            </a:pPr>
            <a:r>
              <a:rPr lang="en-US" sz="2000" b="1" dirty="0" smtClean="0">
                <a:latin typeface="+mn-lt"/>
              </a:rPr>
              <a:t>PROFESOR: BRENDA JUÁREZ SANTIAGO</a:t>
            </a:r>
          </a:p>
        </p:txBody>
      </p:sp>
      <p:grpSp>
        <p:nvGrpSpPr>
          <p:cNvPr id="12" name="Group 7"/>
          <p:cNvGrpSpPr/>
          <p:nvPr/>
        </p:nvGrpSpPr>
        <p:grpSpPr>
          <a:xfrm flipH="1">
            <a:off x="6186173" y="3453826"/>
            <a:ext cx="371038" cy="2357000"/>
            <a:chOff x="1239946" y="722903"/>
            <a:chExt cx="216000" cy="1584840"/>
          </a:xfrm>
          <a:solidFill>
            <a:srgbClr val="339966"/>
          </a:solidFill>
        </p:grpSpPr>
        <p:sp>
          <p:nvSpPr>
            <p:cNvPr id="13" name="Rectangle 21"/>
            <p:cNvSpPr/>
            <p:nvPr/>
          </p:nvSpPr>
          <p:spPr>
            <a:xfrm>
              <a:off x="1239946" y="722903"/>
              <a:ext cx="76200" cy="1584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22"/>
            <p:cNvSpPr/>
            <p:nvPr/>
          </p:nvSpPr>
          <p:spPr>
            <a:xfrm>
              <a:off x="1239946" y="722903"/>
              <a:ext cx="216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23"/>
            <p:cNvSpPr/>
            <p:nvPr/>
          </p:nvSpPr>
          <p:spPr>
            <a:xfrm>
              <a:off x="1239946" y="2231543"/>
              <a:ext cx="216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75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                            </a:t>
            </a:r>
            <a:r>
              <a:rPr lang="es-MX" b="1" dirty="0" smtClean="0"/>
              <a:t>3.1 INTRODUCCIÓN AL UML</a:t>
            </a:r>
            <a:endParaRPr lang="es-MX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73501" y="1714500"/>
            <a:ext cx="2451100" cy="5115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20% 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das </a:t>
            </a:r>
            <a:r>
              <a:rPr lang="en-GB" sz="2400" dirty="0" err="1">
                <a:solidFill>
                  <a:schemeClr val="bg1"/>
                </a:solidFill>
              </a:rPr>
              <a:t>empresas</a:t>
            </a:r>
            <a:r>
              <a:rPr lang="en-GB" sz="2400" dirty="0">
                <a:solidFill>
                  <a:schemeClr val="bg1"/>
                </a:solidFill>
              </a:rPr>
              <a:t> da Fortune 500 </a:t>
            </a:r>
            <a:r>
              <a:rPr lang="en-GB" sz="2400" dirty="0" err="1">
                <a:solidFill>
                  <a:schemeClr val="bg1"/>
                </a:solidFill>
              </a:rPr>
              <a:t>escolhem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Arkadin</a:t>
            </a:r>
            <a:r>
              <a:rPr lang="en-GB" sz="2400" dirty="0">
                <a:solidFill>
                  <a:schemeClr val="bg1"/>
                </a:solidFill>
              </a:rPr>
              <a:t> para </a:t>
            </a:r>
            <a:r>
              <a:rPr lang="en-GB" sz="2400" dirty="0" err="1">
                <a:solidFill>
                  <a:schemeClr val="bg1"/>
                </a:solidFill>
              </a:rPr>
              <a:t>seus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2133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+ de 5000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r>
              <a:rPr lang="en-GB" sz="2400" dirty="0">
                <a:solidFill>
                  <a:schemeClr val="bg1"/>
                </a:solidFill>
              </a:rPr>
              <a:t> por </a:t>
            </a:r>
            <a:r>
              <a:rPr lang="en-GB" sz="2400" dirty="0" err="1">
                <a:solidFill>
                  <a:schemeClr val="bg1"/>
                </a:solidFill>
              </a:rPr>
              <a:t>ano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2133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2500 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err="1" smtClean="0">
                <a:solidFill>
                  <a:schemeClr val="bg1"/>
                </a:solidFill>
              </a:rPr>
              <a:t>companias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confiam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Arkadin</a:t>
            </a:r>
            <a:r>
              <a:rPr lang="en-GB" sz="2400" dirty="0">
                <a:solidFill>
                  <a:schemeClr val="bg1"/>
                </a:solidFill>
              </a:rPr>
              <a:t> para </a:t>
            </a:r>
            <a:r>
              <a:rPr lang="en-GB" sz="2400" dirty="0" err="1">
                <a:solidFill>
                  <a:schemeClr val="bg1"/>
                </a:solidFill>
              </a:rPr>
              <a:t>fazer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seus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4" y="1182392"/>
            <a:ext cx="5343769" cy="5675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9"/>
          <p:cNvSpPr txBox="1"/>
          <p:nvPr/>
        </p:nvSpPr>
        <p:spPr>
          <a:xfrm>
            <a:off x="471547" y="1456492"/>
            <a:ext cx="25644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UML?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18"/>
          <p:cNvSpPr/>
          <p:nvPr/>
        </p:nvSpPr>
        <p:spPr>
          <a:xfrm rot="5400000">
            <a:off x="3288658" y="1744737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20"/>
          <p:cNvSpPr/>
          <p:nvPr/>
        </p:nvSpPr>
        <p:spPr>
          <a:xfrm>
            <a:off x="3721377" y="1456492"/>
            <a:ext cx="4099149" cy="262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es-MX" sz="2400" dirty="0"/>
              <a:t>El Lenguaje de Modelado Unificado (UML) es “un lenguaje estándar para escribir diseños de software que permite modelar, visualizar y documentar  sistemas. Está compuesto por distintos diagramas que permiten ir representando las distintas vistas de un sistema, cada diagrama tiene un objetivo bien definido. </a:t>
            </a:r>
          </a:p>
          <a:p>
            <a:pPr lvl="0" algn="just"/>
            <a:endParaRPr lang="es-MX" sz="2400" u="sng" dirty="0"/>
          </a:p>
        </p:txBody>
      </p:sp>
    </p:spTree>
    <p:extLst>
      <p:ext uri="{BB962C8B-B14F-4D97-AF65-F5344CB8AC3E}">
        <p14:creationId xmlns:p14="http://schemas.microsoft.com/office/powerpoint/2010/main" val="4097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3" y="1168233"/>
            <a:ext cx="5343769" cy="567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s-MX" b="1" dirty="0"/>
              <a:t>3.1 INTRODUCCIÓN AL UML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76307" y="1287379"/>
            <a:ext cx="4156407" cy="5331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s-MX" sz="2400" b="1" dirty="0"/>
              <a:t>Es un </a:t>
            </a:r>
            <a:r>
              <a:rPr lang="es-MX" sz="2400" b="1" u="sng" dirty="0"/>
              <a:t>Lenguaje</a:t>
            </a:r>
            <a:r>
              <a:rPr lang="es-MX" sz="2400" dirty="0"/>
              <a:t>: está formado por elementos y reglas bien definidas, que poseen su propia sintaxis y semántica </a:t>
            </a:r>
          </a:p>
          <a:p>
            <a:r>
              <a:rPr lang="es-MX" sz="2400" b="1" u="sng" dirty="0"/>
              <a:t>Esta Unificado</a:t>
            </a:r>
            <a:r>
              <a:rPr lang="es-MX" sz="2400" dirty="0"/>
              <a:t>: unifica los distintos criterios utilizados antes de su creación, es decir que toma las mejores propuestas de herramientas previas para presentar una propuesta completa e integradora.</a:t>
            </a:r>
          </a:p>
          <a:p>
            <a:r>
              <a:rPr lang="es-MX" sz="2400" b="1" u="sng" dirty="0"/>
              <a:t>Permite Modelar</a:t>
            </a:r>
            <a:r>
              <a:rPr lang="es-MX" sz="2400" u="sng" dirty="0"/>
              <a:t>: </a:t>
            </a:r>
            <a:r>
              <a:rPr lang="es-MX" sz="2400" dirty="0"/>
              <a:t>está basado en la construcción de modelos que permite representar abstracciones de la realidad.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riangle isocèle 18"/>
          <p:cNvSpPr/>
          <p:nvPr/>
        </p:nvSpPr>
        <p:spPr>
          <a:xfrm rot="5400000">
            <a:off x="3275850" y="3218461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bject 9"/>
          <p:cNvSpPr txBox="1"/>
          <p:nvPr/>
        </p:nvSpPr>
        <p:spPr>
          <a:xfrm>
            <a:off x="490679" y="3061366"/>
            <a:ext cx="25644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algn="ctr" defTabSz="553205">
              <a:lnSpc>
                <a:spcPts val="2400"/>
              </a:lnSpc>
            </a:pPr>
            <a:r>
              <a:rPr lang="en-GB" sz="2133" b="1" spc="-5" dirty="0" smtClean="0">
                <a:solidFill>
                  <a:schemeClr val="bg1"/>
                </a:solidFill>
                <a:cs typeface="Calibri"/>
              </a:rPr>
              <a:t>UML SIGNIFICA</a:t>
            </a:r>
            <a:endParaRPr lang="en-GB" sz="1600" b="1" spc="-5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9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3" y="1156201"/>
            <a:ext cx="5343769" cy="567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3.1 INTRODUCCIÓN AL UML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18"/>
          <p:cNvSpPr/>
          <p:nvPr/>
        </p:nvSpPr>
        <p:spPr>
          <a:xfrm rot="5400000">
            <a:off x="3291239" y="4635256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bject 9"/>
          <p:cNvSpPr txBox="1"/>
          <p:nvPr/>
        </p:nvSpPr>
        <p:spPr>
          <a:xfrm>
            <a:off x="401434" y="4335331"/>
            <a:ext cx="25644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algn="ctr" defTabSz="553205">
              <a:lnSpc>
                <a:spcPts val="2400"/>
              </a:lnSpc>
            </a:pPr>
            <a:r>
              <a:rPr lang="en-GB" sz="2133" b="1" spc="-5" dirty="0" err="1" smtClean="0">
                <a:solidFill>
                  <a:schemeClr val="bg1"/>
                </a:solidFill>
                <a:cs typeface="Calibri"/>
              </a:rPr>
              <a:t>MODELADO</a:t>
            </a:r>
            <a:endParaRPr lang="en-GB" sz="1600" b="1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4519139" cy="3978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50000"/>
              </a:lnSpc>
            </a:pPr>
            <a:r>
              <a:rPr lang="es-MX" sz="2400" dirty="0" smtClean="0"/>
              <a:t>Es una </a:t>
            </a:r>
            <a:r>
              <a:rPr lang="es-MX" sz="2400" dirty="0"/>
              <a:t>posibilidad de visualizar a escala o de una manera simulada algo que será construido en la realidad. </a:t>
            </a:r>
          </a:p>
        </p:txBody>
      </p:sp>
    </p:spTree>
    <p:extLst>
      <p:ext uri="{BB962C8B-B14F-4D97-AF65-F5344CB8AC3E}">
        <p14:creationId xmlns:p14="http://schemas.microsoft.com/office/powerpoint/2010/main" val="18089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3" y="1156201"/>
            <a:ext cx="5343769" cy="567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3.1 INTRODUCCIÓN AL UML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ABED33"/>
              </a:solidFill>
            </a:endParaRPr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18"/>
          <p:cNvSpPr/>
          <p:nvPr/>
        </p:nvSpPr>
        <p:spPr>
          <a:xfrm rot="5400000">
            <a:off x="3296505" y="6058945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4519139" cy="3978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r>
              <a:rPr lang="es-MX" sz="2400" dirty="0"/>
              <a:t>Representar los planos del software</a:t>
            </a:r>
          </a:p>
          <a:p>
            <a:r>
              <a:rPr lang="es-MX" sz="2400" dirty="0"/>
              <a:t> </a:t>
            </a:r>
          </a:p>
          <a:p>
            <a:pPr lvl="0"/>
            <a:r>
              <a:rPr lang="es-MX" sz="2400" dirty="0"/>
              <a:t>El modelado es la espina dorsal del desarrollo de software de calidad</a:t>
            </a:r>
          </a:p>
          <a:p>
            <a:r>
              <a:rPr lang="es-MX" sz="2400" dirty="0"/>
              <a:t> </a:t>
            </a:r>
          </a:p>
          <a:p>
            <a:pPr lvl="0"/>
            <a:r>
              <a:rPr lang="es-MX" sz="2400" dirty="0"/>
              <a:t>Modelo: Simplificación de la realidad</a:t>
            </a:r>
          </a:p>
        </p:txBody>
      </p:sp>
      <p:sp>
        <p:nvSpPr>
          <p:cNvPr id="21" name="object 9"/>
          <p:cNvSpPr txBox="1"/>
          <p:nvPr/>
        </p:nvSpPr>
        <p:spPr>
          <a:xfrm>
            <a:off x="306345" y="5966068"/>
            <a:ext cx="256444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algn="ctr" defTabSz="553205">
              <a:lnSpc>
                <a:spcPts val="2400"/>
              </a:lnSpc>
            </a:pPr>
            <a:r>
              <a:rPr lang="en-GB" sz="2133" b="1" spc="-5" dirty="0" err="1" smtClean="0">
                <a:solidFill>
                  <a:schemeClr val="bg1"/>
                </a:solidFill>
                <a:cs typeface="Calibri"/>
              </a:rPr>
              <a:t>IMPORTANCIA</a:t>
            </a:r>
            <a:r>
              <a:rPr lang="en-GB" sz="2133" b="1" spc="-5" dirty="0" smtClean="0">
                <a:solidFill>
                  <a:schemeClr val="bg1"/>
                </a:solidFill>
                <a:cs typeface="Calibri"/>
              </a:rPr>
              <a:t> DE LOS </a:t>
            </a:r>
            <a:r>
              <a:rPr lang="en-GB" sz="2133" b="1" spc="-5" dirty="0" err="1" smtClean="0">
                <a:solidFill>
                  <a:schemeClr val="bg1"/>
                </a:solidFill>
                <a:cs typeface="Calibri"/>
              </a:rPr>
              <a:t>MODELADOS</a:t>
            </a:r>
            <a:endParaRPr lang="en-GB" sz="1600" b="1" spc="-5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4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                            </a:t>
            </a:r>
            <a:r>
              <a:rPr lang="es-MX" b="1" dirty="0"/>
              <a:t>3.1 INTRODUCCIÓN AL UML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73501" y="1714500"/>
            <a:ext cx="2451100" cy="5115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20% 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das </a:t>
            </a:r>
            <a:r>
              <a:rPr lang="en-GB" sz="2400" dirty="0" err="1">
                <a:solidFill>
                  <a:schemeClr val="bg1"/>
                </a:solidFill>
              </a:rPr>
              <a:t>empresas</a:t>
            </a:r>
            <a:r>
              <a:rPr lang="en-GB" sz="2400" dirty="0">
                <a:solidFill>
                  <a:schemeClr val="bg1"/>
                </a:solidFill>
              </a:rPr>
              <a:t> da Fortune 500 </a:t>
            </a:r>
            <a:r>
              <a:rPr lang="en-GB" sz="2400" dirty="0" err="1">
                <a:solidFill>
                  <a:schemeClr val="bg1"/>
                </a:solidFill>
              </a:rPr>
              <a:t>escolhem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Arkadin</a:t>
            </a:r>
            <a:r>
              <a:rPr lang="en-GB" sz="2400" dirty="0">
                <a:solidFill>
                  <a:schemeClr val="bg1"/>
                </a:solidFill>
              </a:rPr>
              <a:t> para </a:t>
            </a:r>
            <a:r>
              <a:rPr lang="en-GB" sz="2400" dirty="0" err="1">
                <a:solidFill>
                  <a:schemeClr val="bg1"/>
                </a:solidFill>
              </a:rPr>
              <a:t>seus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2133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+ de 5000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r>
              <a:rPr lang="en-GB" sz="2400" dirty="0">
                <a:solidFill>
                  <a:schemeClr val="bg1"/>
                </a:solidFill>
              </a:rPr>
              <a:t> por </a:t>
            </a:r>
            <a:r>
              <a:rPr lang="en-GB" sz="2400" dirty="0" err="1">
                <a:solidFill>
                  <a:schemeClr val="bg1"/>
                </a:solidFill>
              </a:rPr>
              <a:t>ano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2133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2500 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err="1" smtClean="0">
                <a:solidFill>
                  <a:schemeClr val="bg1"/>
                </a:solidFill>
              </a:rPr>
              <a:t>companias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confiam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Arkadin</a:t>
            </a:r>
            <a:r>
              <a:rPr lang="en-GB" sz="2400" dirty="0">
                <a:solidFill>
                  <a:schemeClr val="bg1"/>
                </a:solidFill>
              </a:rPr>
              <a:t> para </a:t>
            </a:r>
            <a:r>
              <a:rPr lang="en-GB" sz="2400" dirty="0" err="1">
                <a:solidFill>
                  <a:schemeClr val="bg1"/>
                </a:solidFill>
              </a:rPr>
              <a:t>fazer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seus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4" y="1182392"/>
            <a:ext cx="5343769" cy="5675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9"/>
          <p:cNvSpPr txBox="1"/>
          <p:nvPr/>
        </p:nvSpPr>
        <p:spPr>
          <a:xfrm>
            <a:off x="471547" y="1456492"/>
            <a:ext cx="25644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UML</a:t>
            </a:r>
            <a:r>
              <a:rPr lang="es-MX" sz="2000" b="1" dirty="0">
                <a:solidFill>
                  <a:schemeClr val="bg1"/>
                </a:solidFill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</a:rPr>
              <a:t>BUSCA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18"/>
          <p:cNvSpPr/>
          <p:nvPr/>
        </p:nvSpPr>
        <p:spPr>
          <a:xfrm rot="5400000">
            <a:off x="3288658" y="1744737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20"/>
          <p:cNvSpPr/>
          <p:nvPr/>
        </p:nvSpPr>
        <p:spPr>
          <a:xfrm>
            <a:off x="3721377" y="1456492"/>
            <a:ext cx="4099149" cy="262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r>
              <a:rPr lang="es-MX" sz="2400" dirty="0"/>
              <a:t>Visualizar cómo es o queremos que sea un sistema</a:t>
            </a:r>
          </a:p>
          <a:p>
            <a:r>
              <a:rPr lang="es-MX" sz="2400" dirty="0"/>
              <a:t> </a:t>
            </a:r>
          </a:p>
          <a:p>
            <a:pPr lvl="0"/>
            <a:r>
              <a:rPr lang="es-MX" sz="2400" dirty="0"/>
              <a:t>Especificar la estructura o el comportamiento de un sistema</a:t>
            </a:r>
          </a:p>
          <a:p>
            <a:r>
              <a:rPr lang="es-MX" sz="2400" dirty="0"/>
              <a:t> </a:t>
            </a:r>
          </a:p>
          <a:p>
            <a:pPr lvl="0"/>
            <a:r>
              <a:rPr lang="es-MX" sz="2400" dirty="0"/>
              <a:t>Proporcionar plantillas que nos guíen en la construcción de un sistema</a:t>
            </a:r>
          </a:p>
          <a:p>
            <a:r>
              <a:rPr lang="es-MX" sz="2400" dirty="0"/>
              <a:t> </a:t>
            </a:r>
          </a:p>
          <a:p>
            <a:pPr lvl="0"/>
            <a:r>
              <a:rPr lang="es-MX" sz="2400" dirty="0"/>
              <a:t>Documentar las decisiones que hemos adoptado</a:t>
            </a:r>
          </a:p>
          <a:p>
            <a:pPr lvl="0" algn="just"/>
            <a:endParaRPr lang="es-MX" sz="2400" u="sng" dirty="0"/>
          </a:p>
        </p:txBody>
      </p:sp>
    </p:spTree>
    <p:extLst>
      <p:ext uri="{BB962C8B-B14F-4D97-AF65-F5344CB8AC3E}">
        <p14:creationId xmlns:p14="http://schemas.microsoft.com/office/powerpoint/2010/main" val="42884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3" y="1168233"/>
            <a:ext cx="5343769" cy="567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s-MX" b="1" dirty="0"/>
              <a:t>3.1 INTRODUCCIÓN AL UML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76307" y="1287379"/>
            <a:ext cx="4204377" cy="5331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MX" sz="2400" dirty="0"/>
              <a:t>Seleccionar el modelo adecuado para cada momento, y dependiendo de qué modelo se elija se obtendrán diferentes beneficios y diferentes costes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MX" sz="2400" dirty="0"/>
              <a:t>El modelado orientado a objetos proporciona sistemas más flexibles y re </a:t>
            </a:r>
            <a:r>
              <a:rPr lang="es-MX" sz="2400" dirty="0" smtClean="0"/>
              <a:t>adaptables.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MX" sz="2400" dirty="0" smtClean="0"/>
              <a:t>Todo </a:t>
            </a:r>
            <a:r>
              <a:rPr lang="es-MX" sz="2400" dirty="0"/>
              <a:t>modelo puede ser expresado en base a diferentes niveles de precisión.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MX" sz="2400" dirty="0"/>
              <a:t>Obtener modelos que representen la realidad lo más claramente posible.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riangle isocèle 18"/>
          <p:cNvSpPr/>
          <p:nvPr/>
        </p:nvSpPr>
        <p:spPr>
          <a:xfrm rot="5400000">
            <a:off x="3275850" y="3218461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bject 9"/>
          <p:cNvSpPr txBox="1"/>
          <p:nvPr/>
        </p:nvSpPr>
        <p:spPr>
          <a:xfrm>
            <a:off x="490679" y="3061366"/>
            <a:ext cx="256444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algn="ctr" defTabSz="553205">
              <a:lnSpc>
                <a:spcPts val="2400"/>
              </a:lnSpc>
            </a:pPr>
            <a:r>
              <a:rPr lang="en-GB" sz="2133" b="1" spc="-5" dirty="0" err="1" smtClean="0">
                <a:solidFill>
                  <a:schemeClr val="bg1"/>
                </a:solidFill>
                <a:cs typeface="Calibri"/>
              </a:rPr>
              <a:t>PRINCIPIOS</a:t>
            </a:r>
            <a:r>
              <a:rPr lang="en-GB" sz="2133" b="1" spc="-5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GB" sz="2133" b="1" spc="-5" dirty="0" err="1" smtClean="0">
                <a:solidFill>
                  <a:schemeClr val="bg1"/>
                </a:solidFill>
                <a:cs typeface="Calibri"/>
              </a:rPr>
              <a:t>BÁSICOS</a:t>
            </a:r>
            <a:r>
              <a:rPr lang="en-GB" sz="2133" b="1" spc="-5" dirty="0" smtClean="0">
                <a:solidFill>
                  <a:schemeClr val="bg1"/>
                </a:solidFill>
                <a:cs typeface="Calibri"/>
              </a:rPr>
              <a:t> DE EL </a:t>
            </a:r>
            <a:r>
              <a:rPr lang="en-GB" sz="2133" b="1" spc="-5" dirty="0" err="1" smtClean="0">
                <a:solidFill>
                  <a:schemeClr val="bg1"/>
                </a:solidFill>
                <a:cs typeface="Calibri"/>
              </a:rPr>
              <a:t>MODELADO</a:t>
            </a:r>
            <a:endParaRPr lang="en-GB" sz="1600" b="1" spc="-5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9226"/>
            <a:ext cx="12192000" cy="6848774"/>
          </a:xfrm>
          <a:prstGeom prst="rect">
            <a:avLst/>
          </a:prstGeom>
        </p:spPr>
      </p:pic>
      <p:sp>
        <p:nvSpPr>
          <p:cNvPr id="49" name="object 9"/>
          <p:cNvSpPr txBox="1"/>
          <p:nvPr/>
        </p:nvSpPr>
        <p:spPr>
          <a:xfrm>
            <a:off x="360000" y="995516"/>
            <a:ext cx="109464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</a:rPr>
              <a:t>¿DONDE SE UTILIZA?</a:t>
            </a:r>
            <a:endParaRPr lang="es-MX" sz="2400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8"/>
          <p:cNvCxnSpPr/>
          <p:nvPr/>
        </p:nvCxnSpPr>
        <p:spPr>
          <a:xfrm>
            <a:off x="360000" y="864000"/>
            <a:ext cx="1147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7179" y="159262"/>
            <a:ext cx="11504821" cy="504000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3.1 INTRODUCCIÓN AL UML</a:t>
            </a:r>
          </a:p>
        </p:txBody>
      </p:sp>
      <p:cxnSp>
        <p:nvCxnSpPr>
          <p:cNvPr id="64" name="Connecteur droit 63"/>
          <p:cNvCxnSpPr/>
          <p:nvPr/>
        </p:nvCxnSpPr>
        <p:spPr>
          <a:xfrm>
            <a:off x="6024337" y="1938302"/>
            <a:ext cx="0" cy="29292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9390389" y="1938302"/>
            <a:ext cx="0" cy="29292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2976889" y="1938302"/>
            <a:ext cx="0" cy="29292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8"/>
          <p:cNvCxnSpPr/>
          <p:nvPr/>
        </p:nvCxnSpPr>
        <p:spPr>
          <a:xfrm>
            <a:off x="360000" y="6045600"/>
            <a:ext cx="1147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/>
          <p:cNvSpPr txBox="1"/>
          <p:nvPr/>
        </p:nvSpPr>
        <p:spPr>
          <a:xfrm>
            <a:off x="327179" y="2602616"/>
            <a:ext cx="2767396" cy="9233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5771" marR="2307" indent="866" algn="ctr" defTabSz="414914">
              <a:lnSpc>
                <a:spcPts val="1600"/>
              </a:lnSpc>
              <a:defRPr sz="1600" b="1" spc="-4">
                <a:solidFill>
                  <a:schemeClr val="bg1"/>
                </a:solidFill>
                <a:cs typeface="Calibri"/>
              </a:defRPr>
            </a:lvl1pPr>
          </a:lstStyle>
          <a:p>
            <a:pPr marL="348671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Servicios </a:t>
            </a:r>
            <a:r>
              <a:rPr lang="es-MX" sz="2000" dirty="0"/>
              <a:t>bancarios</a:t>
            </a:r>
          </a:p>
          <a:p>
            <a:pPr marL="348671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Sistemas de defensa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37853" y="2583392"/>
            <a:ext cx="3179674" cy="18466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 vert="horz" wrap="square" lIns="0" tIns="0" rIns="0" bIns="0" rtlCol="0">
            <a:spAutoFit/>
          </a:bodyPr>
          <a:lstStyle/>
          <a:p>
            <a:pPr marL="348671" marR="2307" indent="-342900" defTabSz="4149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spc="-4" dirty="0">
                <a:solidFill>
                  <a:schemeClr val="bg1"/>
                </a:solidFill>
                <a:cs typeface="Calibri"/>
              </a:rPr>
              <a:t>Servicios de </a:t>
            </a:r>
            <a:r>
              <a:rPr lang="es-MX" sz="2000" b="1" spc="-4" dirty="0" smtClean="0">
                <a:solidFill>
                  <a:schemeClr val="bg1"/>
                </a:solidFill>
                <a:cs typeface="Calibri"/>
              </a:rPr>
              <a:t>distribución </a:t>
            </a:r>
            <a:r>
              <a:rPr lang="es-MX" sz="2000" b="1" spc="-4" dirty="0">
                <a:solidFill>
                  <a:schemeClr val="bg1"/>
                </a:solidFill>
                <a:cs typeface="Calibri"/>
              </a:rPr>
              <a:t>basados en la web</a:t>
            </a:r>
          </a:p>
          <a:p>
            <a:pPr marL="348671" marR="2307" indent="-342900" defTabSz="4149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spc="-4" dirty="0">
                <a:solidFill>
                  <a:schemeClr val="bg1"/>
                </a:solidFill>
                <a:cs typeface="Calibri"/>
              </a:rPr>
              <a:t>Sistemas de </a:t>
            </a:r>
            <a:r>
              <a:rPr lang="es-MX" sz="2000" b="1" spc="-4" dirty="0" smtClean="0">
                <a:solidFill>
                  <a:schemeClr val="bg1"/>
                </a:solidFill>
                <a:cs typeface="Calibri"/>
              </a:rPr>
              <a:t>información </a:t>
            </a:r>
            <a:r>
              <a:rPr lang="es-MX" sz="2000" b="1" spc="-4" dirty="0">
                <a:solidFill>
                  <a:schemeClr val="bg1"/>
                </a:solidFill>
                <a:cs typeface="Calibri"/>
              </a:rPr>
              <a:t>empresarial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216020" y="2880145"/>
            <a:ext cx="241046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 vert="horz" wrap="square" lIns="0" tIns="0" rIns="0" bIns="0" rtlCol="0">
            <a:spAutoFit/>
          </a:bodyPr>
          <a:lstStyle/>
          <a:p>
            <a:pPr marL="348671" marR="2307" indent="-342900" defTabSz="4149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spc="-4" dirty="0">
                <a:solidFill>
                  <a:schemeClr val="bg1"/>
                </a:solidFill>
                <a:cs typeface="Calibri"/>
              </a:rPr>
              <a:t>Sistemas </a:t>
            </a:r>
            <a:r>
              <a:rPr lang="es-MX" sz="2000" b="1" spc="-4" dirty="0" smtClean="0">
                <a:solidFill>
                  <a:schemeClr val="bg1"/>
                </a:solidFill>
                <a:cs typeface="Calibri"/>
              </a:rPr>
              <a:t>médicos</a:t>
            </a:r>
            <a:endParaRPr lang="es-MX" sz="2000" b="1" spc="-4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448054" y="2682014"/>
            <a:ext cx="254141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521" marR="2307" indent="-285750" algn="ctr" defTabSz="4149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spc="-4" dirty="0" smtClean="0">
                <a:solidFill>
                  <a:schemeClr val="bg1"/>
                </a:solidFill>
                <a:cs typeface="Calibri"/>
              </a:rPr>
              <a:t>Sistemas aeroespaciales.</a:t>
            </a:r>
            <a:endParaRPr lang="es-MX" sz="2000" b="1" spc="-4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9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964</Words>
  <Application>Microsoft Office PowerPoint</Application>
  <PresentationFormat>Panorámica</PresentationFormat>
  <Paragraphs>298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                            3.1 INTRODUCCIÓN AL UML</vt:lpstr>
      <vt:lpstr> 3.1 INTRODUCCIÓN AL UML</vt:lpstr>
      <vt:lpstr>3.1 INTRODUCCIÓN AL UML</vt:lpstr>
      <vt:lpstr>3.1 INTRODUCCIÓN AL UML</vt:lpstr>
      <vt:lpstr>                            3.1 INTRODUCCIÓN AL UML</vt:lpstr>
      <vt:lpstr> 3.1 INTRODUCCIÓN AL UML</vt:lpstr>
      <vt:lpstr>3.1 INTRODUCCIÓN AL UML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velazquez</dc:creator>
  <cp:lastModifiedBy>bjuarezs</cp:lastModifiedBy>
  <cp:revision>39</cp:revision>
  <dcterms:created xsi:type="dcterms:W3CDTF">2017-07-17T13:53:10Z</dcterms:created>
  <dcterms:modified xsi:type="dcterms:W3CDTF">2017-10-31T21:19:16Z</dcterms:modified>
</cp:coreProperties>
</file>