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0" r:id="rId3"/>
    <p:sldId id="271" r:id="rId4"/>
    <p:sldId id="272" r:id="rId5"/>
    <p:sldId id="279" r:id="rId6"/>
    <p:sldId id="280" r:id="rId7"/>
    <p:sldId id="273" r:id="rId8"/>
    <p:sldId id="274" r:id="rId9"/>
    <p:sldId id="275" r:id="rId10"/>
    <p:sldId id="276" r:id="rId11"/>
    <p:sldId id="277" r:id="rId12"/>
    <p:sldId id="278"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ED33"/>
    <a:srgbClr val="339966"/>
    <a:srgbClr val="7EEE32"/>
    <a:srgbClr val="DADA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E03671-F8FA-4F86-B7FC-01F44E3B32DE}" type="datetimeFigureOut">
              <a:rPr lang="es-MX" smtClean="0"/>
              <a:t>31/10/2017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8BFD35-B5D4-43C3-AD6E-3B0F0E2CFF67}" type="slidenum">
              <a:rPr lang="es-MX" smtClean="0"/>
              <a:t>‹Nº›</a:t>
            </a:fld>
            <a:endParaRPr lang="es-MX"/>
          </a:p>
        </p:txBody>
      </p:sp>
    </p:spTree>
    <p:extLst>
      <p:ext uri="{BB962C8B-B14F-4D97-AF65-F5344CB8AC3E}">
        <p14:creationId xmlns:p14="http://schemas.microsoft.com/office/powerpoint/2010/main" val="552692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2</a:t>
            </a:fld>
            <a:endParaRPr lang="en-GB"/>
          </a:p>
        </p:txBody>
      </p:sp>
    </p:spTree>
    <p:extLst>
      <p:ext uri="{BB962C8B-B14F-4D97-AF65-F5344CB8AC3E}">
        <p14:creationId xmlns:p14="http://schemas.microsoft.com/office/powerpoint/2010/main" val="269421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11</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12</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3</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4</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5</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6</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7</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8</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9</a:t>
            </a:fld>
            <a:endParaRPr lang="en-GB"/>
          </a:p>
        </p:txBody>
      </p:sp>
    </p:spTree>
    <p:extLst>
      <p:ext uri="{BB962C8B-B14F-4D97-AF65-F5344CB8AC3E}">
        <p14:creationId xmlns:p14="http://schemas.microsoft.com/office/powerpoint/2010/main" val="1121014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600"/>
              </a:spcBef>
            </a:pPr>
            <a:r>
              <a:rPr lang="en-GB" b="1" dirty="0" smtClean="0"/>
              <a:t>Marketing &amp; Sales</a:t>
            </a:r>
            <a:endParaRPr lang="en-GB" sz="900" b="1" dirty="0" smtClean="0">
              <a:solidFill>
                <a:srgbClr val="6C6C6C"/>
              </a:solidFill>
            </a:endParaRPr>
          </a:p>
          <a:p>
            <a:r>
              <a:rPr lang="en-GB" sz="900" kern="1200" dirty="0" smtClean="0">
                <a:solidFill>
                  <a:schemeClr val="tx1"/>
                </a:solidFill>
                <a:effectLst/>
                <a:latin typeface="+mn-lt"/>
                <a:ea typeface="+mn-ea"/>
                <a:cs typeface="+mn-cs"/>
              </a:rPr>
              <a:t>64% of marketing professionals view webcast as an innovative marketing and communication vehicle</a:t>
            </a:r>
          </a:p>
          <a:p>
            <a:r>
              <a:rPr lang="en-GB" sz="900" kern="1200" dirty="0" smtClean="0">
                <a:solidFill>
                  <a:schemeClr val="tx1"/>
                </a:solidFill>
                <a:effectLst/>
                <a:latin typeface="+mn-lt"/>
                <a:ea typeface="+mn-ea"/>
                <a:cs typeface="+mn-cs"/>
              </a:rPr>
              <a:t>46% of senior marketers predict that half of all corporate events will be hybrid this year</a:t>
            </a:r>
          </a:p>
          <a:p>
            <a:r>
              <a:rPr lang="en-GB" sz="900" kern="1200" dirty="0" smtClean="0">
                <a:solidFill>
                  <a:schemeClr val="tx1"/>
                </a:solidFill>
                <a:effectLst/>
                <a:latin typeface="+mn-lt"/>
                <a:ea typeface="+mn-ea"/>
                <a:cs typeface="+mn-cs"/>
              </a:rPr>
              <a:t>80% of virtual events help build stronger market presence, generate leads &amp; drive awareness and education</a:t>
            </a:r>
          </a:p>
          <a:p>
            <a:r>
              <a:rPr lang="en-GB" sz="900" kern="1200" dirty="0" smtClean="0">
                <a:solidFill>
                  <a:schemeClr val="tx1"/>
                </a:solidFill>
                <a:effectLst/>
                <a:latin typeface="+mn-lt"/>
                <a:ea typeface="+mn-ea"/>
                <a:cs typeface="+mn-cs"/>
              </a:rPr>
              <a:t>Webcast is the #2 most effective marketing tool for nurturing &amp; engaging prospects</a:t>
            </a:r>
          </a:p>
          <a:p>
            <a:pPr>
              <a:lnSpc>
                <a:spcPct val="100000"/>
              </a:lnSpc>
              <a:spcBef>
                <a:spcPts val="600"/>
              </a:spcBef>
            </a:pPr>
            <a:endParaRPr lang="en-GB" b="1" dirty="0" smtClean="0"/>
          </a:p>
          <a:p>
            <a:pPr>
              <a:lnSpc>
                <a:spcPct val="100000"/>
              </a:lnSpc>
              <a:spcBef>
                <a:spcPts val="600"/>
              </a:spcBef>
            </a:pPr>
            <a:r>
              <a:rPr lang="en-GB" b="1" dirty="0" smtClean="0"/>
              <a:t>Investor Relations (IR)</a:t>
            </a:r>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Corp </a:t>
            </a:r>
            <a:r>
              <a:rPr lang="en-GB" b="1" dirty="0" err="1" smtClean="0"/>
              <a:t>Comms</a:t>
            </a:r>
            <a:endParaRPr lang="en-GB" b="1" dirty="0" smtClean="0"/>
          </a:p>
          <a:p>
            <a:pPr>
              <a:lnSpc>
                <a:spcPct val="100000"/>
              </a:lnSpc>
              <a:spcBef>
                <a:spcPts val="600"/>
              </a:spcBef>
            </a:pPr>
            <a:endParaRPr lang="en-GB" b="1" dirty="0" smtClean="0"/>
          </a:p>
          <a:p>
            <a:pPr>
              <a:lnSpc>
                <a:spcPct val="100000"/>
              </a:lnSpc>
              <a:spcBef>
                <a:spcPts val="600"/>
              </a:spcBef>
            </a:pPr>
            <a:endParaRPr lang="en-GB" b="1" dirty="0" smtClean="0"/>
          </a:p>
          <a:p>
            <a:pPr>
              <a:lnSpc>
                <a:spcPct val="100000"/>
              </a:lnSpc>
              <a:spcBef>
                <a:spcPts val="600"/>
              </a:spcBef>
            </a:pPr>
            <a:r>
              <a:rPr lang="en-GB" b="1" dirty="0" smtClean="0"/>
              <a:t>Training &amp; Cont. Education</a:t>
            </a:r>
          </a:p>
          <a:p>
            <a:endParaRPr lang="en-GB" dirty="0" smtClean="0"/>
          </a:p>
          <a:p>
            <a:endParaRPr lang="en-GB" dirty="0" smtClean="0"/>
          </a:p>
          <a:p>
            <a:r>
              <a:rPr lang="en-GB" dirty="0" smtClean="0"/>
              <a:t>-----</a:t>
            </a:r>
          </a:p>
          <a:p>
            <a:endParaRPr lang="en-GB" dirty="0" smtClean="0"/>
          </a:p>
          <a:p>
            <a:r>
              <a:rPr lang="en-GB" b="1" dirty="0" smtClean="0"/>
              <a:t>What are the most popular /  effective vehicles for marketing activities today &amp; what are the emerging trends?</a:t>
            </a:r>
          </a:p>
          <a:p>
            <a:endParaRPr lang="en-GB" b="1" dirty="0" smtClean="0"/>
          </a:p>
          <a:p>
            <a:r>
              <a:rPr lang="en-GB" dirty="0" smtClean="0"/>
              <a:t>-	How rapidly are webcasts / webinars being adopted by marketing professionals?</a:t>
            </a:r>
          </a:p>
          <a:p>
            <a:r>
              <a:rPr lang="en-GB" dirty="0" smtClean="0"/>
              <a:t>-	When is a virtual event a webcast vs a web conference?</a:t>
            </a:r>
          </a:p>
          <a:p>
            <a:r>
              <a:rPr lang="en-GB" dirty="0" smtClean="0"/>
              <a:t>-	Case study: How webcasting is used at Arkadin to reduce budget and extend reach </a:t>
            </a:r>
          </a:p>
          <a:p>
            <a:r>
              <a:rPr lang="en-GB" dirty="0" smtClean="0"/>
              <a:t>Sources:</a:t>
            </a:r>
          </a:p>
          <a:p>
            <a:r>
              <a:rPr lang="en-GB" dirty="0" smtClean="0"/>
              <a:t>Business to Business B2B - 2012</a:t>
            </a:r>
          </a:p>
          <a:p>
            <a:r>
              <a:rPr lang="en-GB" dirty="0" smtClean="0"/>
              <a:t>4 Reasons Your Next Event Should Be a Virtual One – </a:t>
            </a:r>
            <a:r>
              <a:rPr lang="en-GB" dirty="0" err="1" smtClean="0"/>
              <a:t>HubSpot</a:t>
            </a:r>
            <a:r>
              <a:rPr lang="en-GB" dirty="0" smtClean="0"/>
              <a:t>, June 2011</a:t>
            </a:r>
          </a:p>
          <a:p>
            <a:r>
              <a:rPr lang="en-GB" dirty="0" err="1" smtClean="0"/>
              <a:t>Forresters</a:t>
            </a:r>
            <a:r>
              <a:rPr lang="en-GB" dirty="0" smtClean="0"/>
              <a:t> – 2012</a:t>
            </a:r>
          </a:p>
          <a:p>
            <a:r>
              <a:rPr lang="en-GB" dirty="0" smtClean="0"/>
              <a:t>The Practicalities of Virtual Events – ON24, June 2011</a:t>
            </a:r>
          </a:p>
          <a:p>
            <a:r>
              <a:rPr lang="en-GB" dirty="0" smtClean="0"/>
              <a:t>Navigating the Emerging Gap in Large Conference Calls &amp; Webcast Event Solutions – </a:t>
            </a:r>
            <a:r>
              <a:rPr lang="en-GB" dirty="0" err="1" smtClean="0"/>
              <a:t>Wainhouse</a:t>
            </a:r>
            <a:r>
              <a:rPr lang="en-GB" dirty="0" smtClean="0"/>
              <a:t> Research, 2013</a:t>
            </a:r>
          </a:p>
          <a:p>
            <a:r>
              <a:rPr lang="en-GB" dirty="0" smtClean="0"/>
              <a:t>4 Reasons Your Next Event Should Be a Virtual One – </a:t>
            </a:r>
            <a:r>
              <a:rPr lang="en-GB" dirty="0" err="1" smtClean="0"/>
              <a:t>HubSpot</a:t>
            </a:r>
            <a:r>
              <a:rPr lang="en-GB" dirty="0" smtClean="0"/>
              <a:t>, June 2011</a:t>
            </a:r>
          </a:p>
          <a:p>
            <a:pPr marL="285750" indent="-285750">
              <a:buFontTx/>
              <a:buChar char="-"/>
            </a:pPr>
            <a:r>
              <a:rPr lang="en-GB" dirty="0" smtClean="0">
                <a:solidFill>
                  <a:schemeClr val="accent5"/>
                </a:solidFill>
              </a:rPr>
              <a:t>Cost effectiveness</a:t>
            </a:r>
          </a:p>
          <a:p>
            <a:pPr marL="285750" indent="-285750">
              <a:buFontTx/>
              <a:buChar char="-"/>
            </a:pPr>
            <a:r>
              <a:rPr lang="en-GB" dirty="0" smtClean="0">
                <a:solidFill>
                  <a:schemeClr val="accent5"/>
                </a:solidFill>
              </a:rPr>
              <a:t>Global Reach</a:t>
            </a:r>
          </a:p>
          <a:p>
            <a:pPr marL="285750" indent="-285750">
              <a:buFontTx/>
              <a:buChar char="-"/>
            </a:pPr>
            <a:r>
              <a:rPr lang="en-GB" dirty="0" smtClean="0">
                <a:solidFill>
                  <a:schemeClr val="accent5"/>
                </a:solidFill>
              </a:rPr>
              <a:t>Increase sales</a:t>
            </a:r>
          </a:p>
          <a:p>
            <a:pPr marL="285750" indent="-285750">
              <a:buFontTx/>
              <a:buChar char="-"/>
            </a:pPr>
            <a:r>
              <a:rPr lang="en-GB" dirty="0" smtClean="0">
                <a:solidFill>
                  <a:schemeClr val="accent5"/>
                </a:solidFill>
              </a:rPr>
              <a:t>Reinforce brand awareness</a:t>
            </a:r>
          </a:p>
          <a:p>
            <a:pPr marL="285750" indent="-285750">
              <a:buFontTx/>
              <a:buChar char="-"/>
            </a:pPr>
            <a:r>
              <a:rPr lang="en-GB" dirty="0" smtClean="0">
                <a:solidFill>
                  <a:schemeClr val="accent5"/>
                </a:solidFill>
              </a:rPr>
              <a:t>Enhance engagement</a:t>
            </a:r>
          </a:p>
          <a:p>
            <a:pPr marL="285750" indent="-285750">
              <a:buFontTx/>
              <a:buChar char="-"/>
            </a:pPr>
            <a:r>
              <a:rPr lang="en-GB" dirty="0" smtClean="0">
                <a:solidFill>
                  <a:schemeClr val="accent5"/>
                </a:solidFill>
              </a:rPr>
              <a:t>Continue the conversation</a:t>
            </a:r>
          </a:p>
          <a:p>
            <a:pPr marL="285750" indent="-285750">
              <a:buFontTx/>
              <a:buChar char="-"/>
            </a:pPr>
            <a:r>
              <a:rPr lang="en-GB" dirty="0" smtClean="0">
                <a:solidFill>
                  <a:schemeClr val="accent5"/>
                </a:solidFill>
              </a:rPr>
              <a:t>Elongate the life of your event</a:t>
            </a:r>
          </a:p>
          <a:p>
            <a:pPr marL="285750" indent="-285750">
              <a:buFontTx/>
              <a:buChar char="-"/>
            </a:pPr>
            <a:r>
              <a:rPr lang="en-GB" dirty="0" smtClean="0">
                <a:solidFill>
                  <a:schemeClr val="accent5"/>
                </a:solidFill>
              </a:rPr>
              <a:t>Reduce carbon footprint</a:t>
            </a:r>
          </a:p>
          <a:p>
            <a:pPr marL="285750" indent="-285750">
              <a:buFontTx/>
              <a:buChar char="-"/>
            </a:pPr>
            <a:r>
              <a:rPr lang="en-GB" dirty="0" smtClean="0">
                <a:solidFill>
                  <a:schemeClr val="accent5"/>
                </a:solidFill>
              </a:rPr>
              <a:t>Reduce travel cost</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BF54E59-54A6-4C4E-8DE1-FEE8B6228B45}" type="slidenum">
              <a:rPr lang="en-GB" smtClean="0"/>
              <a:t>10</a:t>
            </a:fld>
            <a:endParaRPr lang="en-GB"/>
          </a:p>
        </p:txBody>
      </p:sp>
    </p:spTree>
    <p:extLst>
      <p:ext uri="{BB962C8B-B14F-4D97-AF65-F5344CB8AC3E}">
        <p14:creationId xmlns:p14="http://schemas.microsoft.com/office/powerpoint/2010/main" val="1121014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21726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2902364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1372198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1088154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7EED304-837C-4C54-8526-864C2D14F4C8}"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770817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564234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B7EED304-837C-4C54-8526-864C2D14F4C8}" type="datetimeFigureOut">
              <a:rPr lang="es-MX" smtClean="0"/>
              <a:t>31/10/2017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520391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B7EED304-837C-4C54-8526-864C2D14F4C8}" type="datetimeFigureOut">
              <a:rPr lang="es-MX" smtClean="0"/>
              <a:t>31/10/2017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02183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7EED304-837C-4C54-8526-864C2D14F4C8}" type="datetimeFigureOut">
              <a:rPr lang="es-MX" smtClean="0"/>
              <a:t>31/10/2017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997221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3721482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7EED304-837C-4C54-8526-864C2D14F4C8}"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669B497D-FA81-4325-84C9-6AD3B227EBD3}" type="slidenum">
              <a:rPr lang="es-MX" smtClean="0"/>
              <a:t>‹Nº›</a:t>
            </a:fld>
            <a:endParaRPr lang="es-MX"/>
          </a:p>
        </p:txBody>
      </p:sp>
    </p:spTree>
    <p:extLst>
      <p:ext uri="{BB962C8B-B14F-4D97-AF65-F5344CB8AC3E}">
        <p14:creationId xmlns:p14="http://schemas.microsoft.com/office/powerpoint/2010/main" val="274884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EED304-837C-4C54-8526-864C2D14F4C8}" type="datetimeFigureOut">
              <a:rPr lang="es-MX" smtClean="0"/>
              <a:t>31/10/2017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B497D-FA81-4325-84C9-6AD3B227EBD3}" type="slidenum">
              <a:rPr lang="es-MX" smtClean="0"/>
              <a:t>‹Nº›</a:t>
            </a:fld>
            <a:endParaRPr lang="es-MX"/>
          </a:p>
        </p:txBody>
      </p:sp>
    </p:spTree>
    <p:extLst>
      <p:ext uri="{BB962C8B-B14F-4D97-AF65-F5344CB8AC3E}">
        <p14:creationId xmlns:p14="http://schemas.microsoft.com/office/powerpoint/2010/main" val="1983615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endParaRPr lang="es-MX"/>
          </a:p>
        </p:txBody>
      </p:sp>
      <p:sp>
        <p:nvSpPr>
          <p:cNvPr id="3" name="Subtítulo 2"/>
          <p:cNvSpPr>
            <a:spLocks noGrp="1"/>
          </p:cNvSpPr>
          <p:nvPr>
            <p:ph type="subTitle" idx="1"/>
          </p:nvPr>
        </p:nvSpPr>
        <p:spPr/>
        <p:txBody>
          <a:bodyPr/>
          <a:lstStyle/>
          <a:p>
            <a:endParaRPr lang="es-MX"/>
          </a:p>
        </p:txBody>
      </p:sp>
      <p:pic>
        <p:nvPicPr>
          <p:cNvPr id="5" name="Imagen 4"/>
          <p:cNvPicPr>
            <a:picLocks noChangeAspect="1"/>
          </p:cNvPicPr>
          <p:nvPr/>
        </p:nvPicPr>
        <p:blipFill>
          <a:blip r:embed="rId2"/>
          <a:stretch>
            <a:fillRect/>
          </a:stretch>
        </p:blipFill>
        <p:spPr>
          <a:xfrm>
            <a:off x="0" y="0"/>
            <a:ext cx="12192000" cy="6858000"/>
          </a:xfrm>
          <a:prstGeom prst="rect">
            <a:avLst/>
          </a:prstGeom>
        </p:spPr>
      </p:pic>
      <p:grpSp>
        <p:nvGrpSpPr>
          <p:cNvPr id="6" name="Group 7"/>
          <p:cNvGrpSpPr/>
          <p:nvPr/>
        </p:nvGrpSpPr>
        <p:grpSpPr>
          <a:xfrm>
            <a:off x="188045" y="3453826"/>
            <a:ext cx="395541" cy="2357000"/>
            <a:chOff x="1239946" y="722903"/>
            <a:chExt cx="216000" cy="1584840"/>
          </a:xfrm>
          <a:solidFill>
            <a:srgbClr val="339966"/>
          </a:solidFill>
        </p:grpSpPr>
        <p:sp>
          <p:nvSpPr>
            <p:cNvPr id="7" name="Rectangle 5"/>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6"/>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10"/>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11" name="Title 1"/>
          <p:cNvSpPr txBox="1">
            <a:spLocks/>
          </p:cNvSpPr>
          <p:nvPr/>
        </p:nvSpPr>
        <p:spPr>
          <a:xfrm>
            <a:off x="619621" y="3567152"/>
            <a:ext cx="5530516" cy="2014210"/>
          </a:xfrm>
          <a:prstGeom prst="rect">
            <a:avLst/>
          </a:prstGeom>
          <a:solidFill>
            <a:schemeClr val="tx1">
              <a:lumMod val="75000"/>
              <a:lumOff val="25000"/>
            </a:schemeClr>
          </a:solidFill>
        </p:spPr>
        <p:txBody>
          <a:bodyPr lIns="0" tIns="0" rIns="0" bIns="0" anchor="t" anchorCtr="0"/>
          <a:lstStyle>
            <a:lvl1pPr algn="l" defTabSz="914400" rtl="0" eaLnBrk="1" latinLnBrk="0" hangingPunct="1">
              <a:lnSpc>
                <a:spcPts val="3000"/>
              </a:lnSpc>
              <a:spcBef>
                <a:spcPct val="0"/>
              </a:spcBef>
              <a:buNone/>
              <a:defRPr sz="2400" kern="1200">
                <a:solidFill>
                  <a:schemeClr val="bg1"/>
                </a:solidFill>
                <a:latin typeface="+mj-lt"/>
                <a:ea typeface="+mj-ea"/>
                <a:cs typeface="+mj-cs"/>
              </a:defRPr>
            </a:lvl1pPr>
          </a:lstStyle>
          <a:p>
            <a:pPr algn="ctr">
              <a:lnSpc>
                <a:spcPct val="100000"/>
              </a:lnSpc>
            </a:pPr>
            <a:r>
              <a:rPr lang="es-MX" sz="3200" b="1" dirty="0">
                <a:latin typeface="+mn-lt"/>
              </a:rPr>
              <a:t>UNIDAD </a:t>
            </a:r>
            <a:r>
              <a:rPr lang="es-MX" sz="3200" b="1" dirty="0" smtClean="0">
                <a:latin typeface="+mn-lt"/>
              </a:rPr>
              <a:t>III </a:t>
            </a:r>
            <a:r>
              <a:rPr lang="es-MX" sz="3200" b="1" dirty="0"/>
              <a:t>ANÁLISIS Y DISEÑO EN EL DESARROLLO DE </a:t>
            </a:r>
            <a:r>
              <a:rPr lang="es-MX" sz="3200" b="1" dirty="0" smtClean="0"/>
              <a:t>SOFTWARE</a:t>
            </a:r>
          </a:p>
          <a:p>
            <a:pPr algn="ctr">
              <a:lnSpc>
                <a:spcPct val="100000"/>
              </a:lnSpc>
            </a:pPr>
            <a:r>
              <a:rPr lang="en-US" sz="3200" b="1" dirty="0" smtClean="0">
                <a:latin typeface="+mn-lt"/>
              </a:rPr>
              <a:t>3.3 </a:t>
            </a:r>
            <a:r>
              <a:rPr lang="en-US" sz="2800" dirty="0" smtClean="0">
                <a:latin typeface="+mn-lt"/>
              </a:rPr>
              <a:t>DIAGRAMA DE CLASES</a:t>
            </a:r>
          </a:p>
          <a:p>
            <a:pPr>
              <a:lnSpc>
                <a:spcPts val="2250"/>
              </a:lnSpc>
            </a:pPr>
            <a:r>
              <a:rPr lang="en-US" sz="2000" b="1" dirty="0" smtClean="0">
                <a:latin typeface="+mn-lt"/>
              </a:rPr>
              <a:t>  PROFESOR: BRENDA JUÁREZ SANTIAGO</a:t>
            </a:r>
          </a:p>
        </p:txBody>
      </p:sp>
      <p:grpSp>
        <p:nvGrpSpPr>
          <p:cNvPr id="12" name="Group 7"/>
          <p:cNvGrpSpPr/>
          <p:nvPr/>
        </p:nvGrpSpPr>
        <p:grpSpPr>
          <a:xfrm flipH="1">
            <a:off x="6186173" y="3453826"/>
            <a:ext cx="244800" cy="2357000"/>
            <a:chOff x="1239946" y="722903"/>
            <a:chExt cx="216000" cy="1584840"/>
          </a:xfrm>
          <a:solidFill>
            <a:srgbClr val="339966"/>
          </a:solidFill>
        </p:grpSpPr>
        <p:sp>
          <p:nvSpPr>
            <p:cNvPr id="13" name="Rectangle 21"/>
            <p:cNvSpPr/>
            <p:nvPr/>
          </p:nvSpPr>
          <p:spPr>
            <a:xfrm>
              <a:off x="1239946" y="722903"/>
              <a:ext cx="76200" cy="158484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22"/>
            <p:cNvSpPr/>
            <p:nvPr/>
          </p:nvSpPr>
          <p:spPr>
            <a:xfrm>
              <a:off x="1239946" y="72290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23"/>
            <p:cNvSpPr/>
            <p:nvPr/>
          </p:nvSpPr>
          <p:spPr>
            <a:xfrm>
              <a:off x="1239946" y="2231543"/>
              <a:ext cx="216000" cy="76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347524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ASOCIACIÓN</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7852953"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La relación entre clases conocida como Asociación, permite asociar objetos que colaboran entre sí. Cabe destacar que no es una relación fuerte, es decir, el tiempo de vida de un objeto no depende del otro.</a:t>
            </a:r>
          </a:p>
          <a:p>
            <a:pPr>
              <a:lnSpc>
                <a:spcPct val="150000"/>
              </a:lnSpc>
            </a:pPr>
            <a:endParaRPr lang="es-MX" sz="2400" dirty="0"/>
          </a:p>
        </p:txBody>
      </p:sp>
      <p:pic>
        <p:nvPicPr>
          <p:cNvPr id="21" name="20 Imagen"/>
          <p:cNvPicPr/>
          <p:nvPr/>
        </p:nvPicPr>
        <p:blipFill>
          <a:blip r:embed="rId3">
            <a:extLst>
              <a:ext uri="{28A0092B-C50C-407E-A947-70E740481C1C}">
                <a14:useLocalDpi xmlns:a14="http://schemas.microsoft.com/office/drawing/2010/main" val="0"/>
              </a:ext>
            </a:extLst>
          </a:blip>
          <a:stretch>
            <a:fillRect/>
          </a:stretch>
        </p:blipFill>
        <p:spPr>
          <a:xfrm>
            <a:off x="5466170" y="3541690"/>
            <a:ext cx="4527836" cy="1387312"/>
          </a:xfrm>
          <a:prstGeom prst="rect">
            <a:avLst/>
          </a:prstGeom>
        </p:spPr>
      </p:pic>
    </p:spTree>
    <p:extLst>
      <p:ext uri="{BB962C8B-B14F-4D97-AF65-F5344CB8AC3E}">
        <p14:creationId xmlns:p14="http://schemas.microsoft.com/office/powerpoint/2010/main" val="16851508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DEPENDENCIA O INSTANCIACIÓN (USO)</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7955984"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r>
              <a:rPr lang="es-MX" sz="2400" dirty="0">
                <a:solidFill>
                  <a:schemeClr val="tx1"/>
                </a:solidFill>
              </a:rPr>
              <a:t>Representa un tipo de relación muy particular, en la que una clase es instanciada (su instanciación es dependiente de otro objeto/clase). Se denota por una flecha punteada.</a:t>
            </a:r>
          </a:p>
          <a:p>
            <a:pPr algn="just"/>
            <a:endParaRPr lang="es-MX" sz="2400" dirty="0" smtClean="0">
              <a:solidFill>
                <a:schemeClr val="tx1"/>
              </a:solidFill>
            </a:endParaRPr>
          </a:p>
          <a:p>
            <a:pPr algn="just"/>
            <a:r>
              <a:rPr lang="es-MX" sz="2400" dirty="0" smtClean="0">
                <a:solidFill>
                  <a:schemeClr val="tx1"/>
                </a:solidFill>
              </a:rPr>
              <a:t>El </a:t>
            </a:r>
            <a:r>
              <a:rPr lang="es-MX" sz="2400" dirty="0">
                <a:solidFill>
                  <a:schemeClr val="tx1"/>
                </a:solidFill>
              </a:rPr>
              <a:t>uso más particular de este tipo de relación es para denotar la dependencia que tiene una clase de otra, como por ejemplo una aplicación grafica que instancia una ventana.</a:t>
            </a:r>
          </a:p>
          <a:p>
            <a:pPr>
              <a:lnSpc>
                <a:spcPct val="150000"/>
              </a:lnSpc>
            </a:pPr>
            <a:endParaRPr lang="es-MX" sz="2400" dirty="0"/>
          </a:p>
        </p:txBody>
      </p:sp>
      <p:pic>
        <p:nvPicPr>
          <p:cNvPr id="20" name="19 Imagen" descr="https://users.dcc.uchile.cl/~psalinas/uml/img/modelo/edependencia.jpg"/>
          <p:cNvPicPr/>
          <p:nvPr/>
        </p:nvPicPr>
        <p:blipFill>
          <a:blip r:embed="rId3">
            <a:extLst>
              <a:ext uri="{28A0092B-C50C-407E-A947-70E740481C1C}">
                <a14:useLocalDpi xmlns:a14="http://schemas.microsoft.com/office/drawing/2010/main" val="0"/>
              </a:ext>
            </a:extLst>
          </a:blip>
          <a:srcRect/>
          <a:stretch>
            <a:fillRect/>
          </a:stretch>
        </p:blipFill>
        <p:spPr bwMode="auto">
          <a:xfrm>
            <a:off x="4955723" y="4449339"/>
            <a:ext cx="4547235" cy="985520"/>
          </a:xfrm>
          <a:prstGeom prst="rect">
            <a:avLst/>
          </a:prstGeom>
          <a:noFill/>
          <a:ln>
            <a:noFill/>
          </a:ln>
        </p:spPr>
      </p:pic>
    </p:spTree>
    <p:extLst>
      <p:ext uri="{BB962C8B-B14F-4D97-AF65-F5344CB8AC3E}">
        <p14:creationId xmlns:p14="http://schemas.microsoft.com/office/powerpoint/2010/main" val="29865538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CASOS PARTICULARES</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8033257"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indent="-342900" algn="just">
              <a:lnSpc>
                <a:spcPct val="150000"/>
              </a:lnSpc>
              <a:buFont typeface="Wingdings" panose="05000000000000000000" pitchFamily="2" charset="2"/>
              <a:buChar char="Ø"/>
            </a:pPr>
            <a:r>
              <a:rPr lang="es-MX" sz="2400" i="1" dirty="0">
                <a:solidFill>
                  <a:schemeClr val="tx1"/>
                </a:solidFill>
              </a:rPr>
              <a:t>Clase Abstracta:</a:t>
            </a:r>
            <a:r>
              <a:rPr lang="es-MX" sz="2400" dirty="0">
                <a:solidFill>
                  <a:schemeClr val="tx1"/>
                </a:solidFill>
              </a:rPr>
              <a:t> Una clase abstracta se denota con el nombre de la clase y de los métodos con letra "itálica". </a:t>
            </a:r>
            <a:r>
              <a:rPr lang="es-MX" sz="2400" dirty="0" smtClean="0">
                <a:solidFill>
                  <a:schemeClr val="tx1"/>
                </a:solidFill>
              </a:rPr>
              <a:t>La </a:t>
            </a:r>
            <a:r>
              <a:rPr lang="es-MX" sz="2400" dirty="0">
                <a:solidFill>
                  <a:schemeClr val="tx1"/>
                </a:solidFill>
              </a:rPr>
              <a:t>única forma de utilizarla es definiendo subclases, que implementan los métodos abstractos definidos</a:t>
            </a:r>
            <a:r>
              <a:rPr lang="es-MX" sz="2400" dirty="0" smtClean="0">
                <a:solidFill>
                  <a:schemeClr val="tx1"/>
                </a:solidFill>
              </a:rPr>
              <a:t>.</a:t>
            </a:r>
          </a:p>
          <a:p>
            <a:pPr marL="342900" indent="-342900" algn="just">
              <a:lnSpc>
                <a:spcPct val="150000"/>
              </a:lnSpc>
              <a:buFont typeface="Wingdings" panose="05000000000000000000" pitchFamily="2" charset="2"/>
              <a:buChar char="Ø"/>
            </a:pPr>
            <a:r>
              <a:rPr lang="es-MX" sz="2400" i="1" dirty="0">
                <a:solidFill>
                  <a:schemeClr val="tx1"/>
                </a:solidFill>
              </a:rPr>
              <a:t>Clase Parametrizada:</a:t>
            </a:r>
            <a:r>
              <a:rPr lang="es-MX" sz="2400" dirty="0">
                <a:solidFill>
                  <a:schemeClr val="tx1"/>
                </a:solidFill>
              </a:rPr>
              <a:t> Una clase parametrizada se denota con un su cuadro en el extremo superior de la clase, en donde se especifican los parámetros que deben ser pasados a la clase para que esta pueda ser instanciada. </a:t>
            </a:r>
          </a:p>
        </p:txBody>
      </p:sp>
    </p:spTree>
    <p:extLst>
      <p:ext uri="{BB962C8B-B14F-4D97-AF65-F5344CB8AC3E}">
        <p14:creationId xmlns:p14="http://schemas.microsoft.com/office/powerpoint/2010/main" val="1837827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lnSpc>
                <a:spcPct val="100000"/>
              </a:lnSpc>
            </a:pPr>
            <a:r>
              <a:rPr lang="en-GB" dirty="0" smtClean="0">
                <a:solidFill>
                  <a:schemeClr val="tx1"/>
                </a:solidFill>
              </a:rPr>
              <a:t>                            </a:t>
            </a:r>
            <a:r>
              <a:rPr lang="es-MX" b="1" dirty="0" smtClean="0"/>
              <a:t>3.3 DIAGRAMA DE CLASES</a:t>
            </a:r>
            <a:endParaRPr lang="es-MX" b="1" dirty="0"/>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1" name="Rectangle 20"/>
          <p:cNvSpPr/>
          <p:nvPr/>
        </p:nvSpPr>
        <p:spPr>
          <a:xfrm>
            <a:off x="3873501" y="1714500"/>
            <a:ext cx="2451100" cy="51151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nSpc>
                <a:spcPts val="1867"/>
              </a:lnSpc>
              <a:spcAft>
                <a:spcPts val="800"/>
              </a:spcAft>
            </a:pPr>
            <a:r>
              <a:rPr lang="en-GB" sz="3733" dirty="0">
                <a:solidFill>
                  <a:schemeClr val="bg1"/>
                </a:solidFill>
              </a:rPr>
              <a:t>20% </a:t>
            </a:r>
            <a:r>
              <a:rPr lang="en-GB" sz="2400" dirty="0">
                <a:solidFill>
                  <a:schemeClr val="bg1"/>
                </a:solidFill>
              </a:rPr>
              <a:t/>
            </a:r>
            <a:br>
              <a:rPr lang="en-GB" sz="2400" dirty="0">
                <a:solidFill>
                  <a:schemeClr val="bg1"/>
                </a:solidFill>
              </a:rPr>
            </a:br>
            <a:r>
              <a:rPr lang="en-GB" sz="2400" dirty="0">
                <a:solidFill>
                  <a:schemeClr val="bg1"/>
                </a:solidFill>
              </a:rPr>
              <a:t>das </a:t>
            </a:r>
            <a:r>
              <a:rPr lang="en-GB" sz="2400" dirty="0" err="1">
                <a:solidFill>
                  <a:schemeClr val="bg1"/>
                </a:solidFill>
              </a:rPr>
              <a:t>empresas</a:t>
            </a:r>
            <a:r>
              <a:rPr lang="en-GB" sz="2400" dirty="0">
                <a:solidFill>
                  <a:schemeClr val="bg1"/>
                </a:solidFill>
              </a:rPr>
              <a:t> da Fortune 500 </a:t>
            </a:r>
            <a:r>
              <a:rPr lang="en-GB" sz="2400" dirty="0" err="1">
                <a:solidFill>
                  <a:schemeClr val="bg1"/>
                </a:solidFill>
              </a:rPr>
              <a:t>escolhem</a:t>
            </a:r>
            <a:r>
              <a:rPr lang="en-GB" sz="2400" dirty="0">
                <a:solidFill>
                  <a:schemeClr val="bg1"/>
                </a:solidFill>
              </a:rPr>
              <a:t> a </a:t>
            </a:r>
            <a:r>
              <a:rPr lang="en-GB" sz="2400" dirty="0" err="1">
                <a:solidFill>
                  <a:schemeClr val="bg1"/>
                </a:solidFill>
              </a:rPr>
              <a:t>Arkadin</a:t>
            </a:r>
            <a:r>
              <a:rPr lang="en-GB" sz="2400" dirty="0">
                <a:solidFill>
                  <a:schemeClr val="bg1"/>
                </a:solidFill>
              </a:rPr>
              <a:t> para </a:t>
            </a:r>
            <a:r>
              <a:rPr lang="en-GB" sz="2400" dirty="0" err="1">
                <a:solidFill>
                  <a:schemeClr val="bg1"/>
                </a:solidFill>
              </a:rPr>
              <a:t>seus</a:t>
            </a:r>
            <a:r>
              <a:rPr lang="en-GB" sz="2400" dirty="0">
                <a:solidFill>
                  <a:schemeClr val="bg1"/>
                </a:solidFill>
              </a:rPr>
              <a:t> </a:t>
            </a: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endParaRPr lang="en-GB" sz="2400" dirty="0">
              <a:solidFill>
                <a:schemeClr val="bg1"/>
              </a:solidFill>
            </a:endParaRPr>
          </a:p>
          <a:p>
            <a:pPr>
              <a:lnSpc>
                <a:spcPts val="2133"/>
              </a:lnSpc>
            </a:pPr>
            <a:endParaRPr lang="en-GB" sz="2400" dirty="0">
              <a:solidFill>
                <a:schemeClr val="bg1"/>
              </a:solidFill>
            </a:endParaRPr>
          </a:p>
          <a:p>
            <a:pPr>
              <a:lnSpc>
                <a:spcPts val="1867"/>
              </a:lnSpc>
              <a:spcAft>
                <a:spcPts val="800"/>
              </a:spcAft>
            </a:pPr>
            <a:r>
              <a:rPr lang="en-GB" sz="3733" dirty="0">
                <a:solidFill>
                  <a:schemeClr val="bg1"/>
                </a:solidFill>
              </a:rPr>
              <a:t>+ de 5000</a:t>
            </a:r>
            <a:r>
              <a:rPr lang="en-GB" sz="2400" dirty="0">
                <a:solidFill>
                  <a:schemeClr val="bg1"/>
                </a:solidFill>
              </a:rPr>
              <a:t/>
            </a:r>
            <a:br>
              <a:rPr lang="en-GB" sz="2400" dirty="0">
                <a:solidFill>
                  <a:schemeClr val="bg1"/>
                </a:solidFill>
              </a:rPr>
            </a:b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r>
              <a:rPr lang="en-GB" sz="2400" dirty="0">
                <a:solidFill>
                  <a:schemeClr val="bg1"/>
                </a:solidFill>
              </a:rPr>
              <a:t> por </a:t>
            </a:r>
            <a:r>
              <a:rPr lang="en-GB" sz="2400" dirty="0" err="1">
                <a:solidFill>
                  <a:schemeClr val="bg1"/>
                </a:solidFill>
              </a:rPr>
              <a:t>ano</a:t>
            </a:r>
            <a:endParaRPr lang="en-GB" sz="2400" dirty="0">
              <a:solidFill>
                <a:schemeClr val="bg1"/>
              </a:solidFill>
            </a:endParaRPr>
          </a:p>
          <a:p>
            <a:pPr>
              <a:lnSpc>
                <a:spcPts val="2133"/>
              </a:lnSpc>
            </a:pPr>
            <a:endParaRPr lang="en-GB" sz="2400" dirty="0">
              <a:solidFill>
                <a:schemeClr val="bg1"/>
              </a:solidFill>
            </a:endParaRPr>
          </a:p>
          <a:p>
            <a:pPr>
              <a:lnSpc>
                <a:spcPts val="1867"/>
              </a:lnSpc>
              <a:spcAft>
                <a:spcPts val="800"/>
              </a:spcAft>
            </a:pPr>
            <a:r>
              <a:rPr lang="en-GB" sz="3733" dirty="0">
                <a:solidFill>
                  <a:schemeClr val="bg1"/>
                </a:solidFill>
              </a:rPr>
              <a:t>2500 </a:t>
            </a:r>
            <a:r>
              <a:rPr lang="en-GB" sz="2400" dirty="0">
                <a:solidFill>
                  <a:schemeClr val="bg1"/>
                </a:solidFill>
              </a:rPr>
              <a:t/>
            </a:r>
            <a:br>
              <a:rPr lang="en-GB" sz="2400" dirty="0">
                <a:solidFill>
                  <a:schemeClr val="bg1"/>
                </a:solidFill>
              </a:rPr>
            </a:br>
            <a:r>
              <a:rPr lang="en-GB" sz="2400" dirty="0" err="1" smtClean="0">
                <a:solidFill>
                  <a:schemeClr val="bg1"/>
                </a:solidFill>
              </a:rPr>
              <a:t>companias</a:t>
            </a:r>
            <a:r>
              <a:rPr lang="en-GB" sz="2400" dirty="0" smtClean="0">
                <a:solidFill>
                  <a:schemeClr val="bg1"/>
                </a:solidFill>
              </a:rPr>
              <a:t> </a:t>
            </a:r>
            <a:r>
              <a:rPr lang="en-GB" sz="2400" dirty="0" err="1">
                <a:solidFill>
                  <a:schemeClr val="bg1"/>
                </a:solidFill>
              </a:rPr>
              <a:t>confiam</a:t>
            </a:r>
            <a:r>
              <a:rPr lang="en-GB" sz="2400" dirty="0">
                <a:solidFill>
                  <a:schemeClr val="bg1"/>
                </a:solidFill>
              </a:rPr>
              <a:t> </a:t>
            </a:r>
            <a:r>
              <a:rPr lang="en-GB" sz="2400" dirty="0" err="1">
                <a:solidFill>
                  <a:schemeClr val="bg1"/>
                </a:solidFill>
              </a:rPr>
              <a:t>na</a:t>
            </a:r>
            <a:r>
              <a:rPr lang="en-GB" sz="2400" dirty="0">
                <a:solidFill>
                  <a:schemeClr val="bg1"/>
                </a:solidFill>
              </a:rPr>
              <a:t> </a:t>
            </a:r>
            <a:r>
              <a:rPr lang="en-GB" sz="2400" dirty="0" err="1">
                <a:solidFill>
                  <a:schemeClr val="bg1"/>
                </a:solidFill>
              </a:rPr>
              <a:t>Arkadin</a:t>
            </a:r>
            <a:r>
              <a:rPr lang="en-GB" sz="2400" dirty="0">
                <a:solidFill>
                  <a:schemeClr val="bg1"/>
                </a:solidFill>
              </a:rPr>
              <a:t> para </a:t>
            </a:r>
            <a:r>
              <a:rPr lang="en-GB" sz="2400" dirty="0" err="1">
                <a:solidFill>
                  <a:schemeClr val="bg1"/>
                </a:solidFill>
              </a:rPr>
              <a:t>fazer</a:t>
            </a:r>
            <a:r>
              <a:rPr lang="en-GB" sz="2400" dirty="0">
                <a:solidFill>
                  <a:schemeClr val="bg1"/>
                </a:solidFill>
              </a:rPr>
              <a:t> </a:t>
            </a:r>
            <a:r>
              <a:rPr lang="en-GB" sz="2400" dirty="0" err="1">
                <a:solidFill>
                  <a:schemeClr val="bg1"/>
                </a:solidFill>
              </a:rPr>
              <a:t>seus</a:t>
            </a:r>
            <a:r>
              <a:rPr lang="en-GB" sz="2400" dirty="0">
                <a:solidFill>
                  <a:schemeClr val="bg1"/>
                </a:solidFill>
              </a:rPr>
              <a:t> </a:t>
            </a:r>
            <a:r>
              <a:rPr lang="en-GB" sz="2400" dirty="0" err="1">
                <a:solidFill>
                  <a:schemeClr val="bg1"/>
                </a:solidFill>
              </a:rPr>
              <a:t>anúncios</a:t>
            </a:r>
            <a:r>
              <a:rPr lang="en-GB" sz="2400" dirty="0">
                <a:solidFill>
                  <a:schemeClr val="bg1"/>
                </a:solidFill>
              </a:rPr>
              <a:t> a </a:t>
            </a:r>
            <a:r>
              <a:rPr lang="en-GB" sz="2400" dirty="0" err="1">
                <a:solidFill>
                  <a:schemeClr val="bg1"/>
                </a:solidFill>
              </a:rPr>
              <a:t>investidores</a:t>
            </a:r>
            <a:endParaRPr lang="en-GB" sz="2400" b="1" dirty="0">
              <a:solidFill>
                <a:schemeClr val="bg1"/>
              </a:solidFill>
            </a:endParaRPr>
          </a:p>
        </p:txBody>
      </p:sp>
      <p:pic>
        <p:nvPicPr>
          <p:cNvPr id="23" name="Imagen 22"/>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4" y="1182392"/>
            <a:ext cx="5343769" cy="5675608"/>
          </a:xfrm>
          <a:prstGeom prst="rect">
            <a:avLst/>
          </a:prstGeom>
        </p:spPr>
      </p:pic>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8" name="object 9"/>
          <p:cNvSpPr txBox="1"/>
          <p:nvPr/>
        </p:nvSpPr>
        <p:spPr>
          <a:xfrm>
            <a:off x="471547" y="1456492"/>
            <a:ext cx="2564443" cy="307777"/>
          </a:xfrm>
          <a:prstGeom prst="rect">
            <a:avLst/>
          </a:prstGeom>
        </p:spPr>
        <p:txBody>
          <a:bodyPr vert="horz" wrap="square" lIns="0" tIns="0" rIns="0" bIns="0" rtlCol="0">
            <a:spAutoFit/>
          </a:bodyPr>
          <a:lstStyle/>
          <a:p>
            <a:pPr marL="7694" marR="3076" indent="1155" algn="ctr" defTabSz="553205">
              <a:lnSpc>
                <a:spcPts val="2400"/>
              </a:lnSpc>
            </a:pPr>
            <a:r>
              <a:rPr lang="en-GB" sz="2400" b="1" spc="-5" dirty="0" smtClean="0">
                <a:solidFill>
                  <a:schemeClr val="bg1"/>
                </a:solidFill>
                <a:cs typeface="Calibri"/>
              </a:rPr>
              <a:t>DEFINICION</a:t>
            </a:r>
            <a:endParaRPr lang="en-GB" sz="2400" b="1" spc="-5" dirty="0">
              <a:solidFill>
                <a:schemeClr val="bg1"/>
              </a:solidFill>
              <a:cs typeface="Calibri"/>
            </a:endParaRPr>
          </a:p>
        </p:txBody>
      </p: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6" name="Rectangle 15"/>
          <p:cNvSpPr/>
          <p:nvPr/>
        </p:nvSpPr>
        <p:spPr>
          <a:xfrm>
            <a:off x="-2"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22" name="Triangle isocèle 18"/>
          <p:cNvSpPr/>
          <p:nvPr/>
        </p:nvSpPr>
        <p:spPr>
          <a:xfrm rot="5400000">
            <a:off x="3288658" y="1744737"/>
            <a:ext cx="331178" cy="179026"/>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ectangle 20"/>
          <p:cNvSpPr/>
          <p:nvPr/>
        </p:nvSpPr>
        <p:spPr>
          <a:xfrm>
            <a:off x="3721377" y="1456492"/>
            <a:ext cx="4054375" cy="29352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t>Un diagrama de clases sirve para visualizar las relaciones entre las clases que involucran el sistema, las cuales pueden ser asociativas, de herencia, de uso y de contenido.</a:t>
            </a:r>
          </a:p>
          <a:p>
            <a:pPr algn="just"/>
            <a:endParaRPr lang="es-MX" sz="2400" u="sng" dirty="0"/>
          </a:p>
        </p:txBody>
      </p:sp>
    </p:spTree>
    <p:extLst>
      <p:ext uri="{BB962C8B-B14F-4D97-AF65-F5344CB8AC3E}">
        <p14:creationId xmlns:p14="http://schemas.microsoft.com/office/powerpoint/2010/main" val="4097780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9191" y="1168382"/>
            <a:ext cx="9525000" cy="5661299"/>
          </a:xfrm>
          <a:prstGeom prst="rect">
            <a:avLst/>
          </a:prstGeom>
        </p:spPr>
      </p:pic>
      <p:pic>
        <p:nvPicPr>
          <p:cNvPr id="26" name="Imagen 25"/>
          <p:cNvPicPr>
            <a:picLocks noChangeAspect="1"/>
          </p:cNvPicPr>
          <p:nvPr/>
        </p:nvPicPr>
        <p:blipFill rotWithShape="1">
          <a:blip r:embed="rId3">
            <a:duotone>
              <a:prstClr val="black"/>
              <a:schemeClr val="accent5">
                <a:tint val="45000"/>
                <a:satMod val="400000"/>
              </a:schemeClr>
            </a:duotone>
            <a:extLst>
              <a:ext uri="{28A0092B-C50C-407E-A947-70E740481C1C}">
                <a14:useLocalDpi xmlns:a14="http://schemas.microsoft.com/office/drawing/2010/main" val="0"/>
              </a:ext>
            </a:extLst>
          </a:blip>
          <a:srcRect r="43897"/>
          <a:stretch/>
        </p:blipFill>
        <p:spPr>
          <a:xfrm>
            <a:off x="2681293" y="1168233"/>
            <a:ext cx="5343769" cy="5675608"/>
          </a:xfrm>
          <a:prstGeom prst="rect">
            <a:avLst/>
          </a:prstGeom>
        </p:spPr>
      </p:pic>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1" name="Content Placeholder 2"/>
          <p:cNvSpPr txBox="1">
            <a:spLocks/>
          </p:cNvSpPr>
          <p:nvPr/>
        </p:nvSpPr>
        <p:spPr>
          <a:xfrm>
            <a:off x="8821139" y="3267441"/>
            <a:ext cx="3360183" cy="3352800"/>
          </a:xfrm>
          <a:prstGeom prst="ellipse">
            <a:avLst/>
          </a:prstGeom>
          <a:noFill/>
        </p:spPr>
        <p:style>
          <a:lnRef idx="0">
            <a:schemeClr val="accent5"/>
          </a:lnRef>
          <a:fillRef idx="3">
            <a:schemeClr val="accent5"/>
          </a:fillRef>
          <a:effectRef idx="3">
            <a:schemeClr val="accent5"/>
          </a:effectRef>
          <a:fontRef idx="minor">
            <a:schemeClr val="lt1"/>
          </a:fontRef>
        </p:style>
        <p:txBody>
          <a:bodyPr vert="horz" wrap="square" lIns="0" tIns="0" rIns="0" bIns="0" rtlCol="0" anchor="ctr">
            <a:noAutofit/>
          </a:bodyPr>
          <a:lstStyle>
            <a:lvl1pPr marL="0" indent="0" algn="l" defTabSz="685800" rtl="0" eaLnBrk="1" latinLnBrk="0" hangingPunct="1">
              <a:lnSpc>
                <a:spcPts val="1650"/>
              </a:lnSpc>
              <a:spcBef>
                <a:spcPts val="1650"/>
              </a:spcBef>
              <a:spcAft>
                <a:spcPts val="0"/>
              </a:spcAft>
              <a:buFont typeface="Arial" panose="020B0604020202020204" pitchFamily="34" charset="0"/>
              <a:buNone/>
              <a:defRPr sz="1500" kern="1200" baseline="0">
                <a:solidFill>
                  <a:schemeClr val="bg2"/>
                </a:solidFill>
                <a:latin typeface="+mn-lt"/>
                <a:ea typeface="+mn-ea"/>
                <a:cs typeface="+mn-cs"/>
              </a:defRPr>
            </a:lvl1pPr>
            <a:lvl2pPr marL="0" indent="0" algn="l" defTabSz="685800" rtl="0" eaLnBrk="1" latinLnBrk="0" hangingPunct="1">
              <a:lnSpc>
                <a:spcPts val="1650"/>
              </a:lnSpc>
              <a:spcBef>
                <a:spcPts val="1650"/>
              </a:spcBef>
              <a:spcAft>
                <a:spcPts val="0"/>
              </a:spcAft>
              <a:buFont typeface="Arial" panose="020B0604020202020204" pitchFamily="34" charset="0"/>
              <a:buNone/>
              <a:defRPr sz="1700" kern="1200">
                <a:solidFill>
                  <a:schemeClr val="tx2"/>
                </a:solidFill>
                <a:latin typeface="+mn-lt"/>
                <a:ea typeface="+mn-ea"/>
                <a:cs typeface="+mn-cs"/>
              </a:defRPr>
            </a:lvl2pPr>
            <a:lvl3pPr marL="135731" indent="-135731" algn="l" defTabSz="685800" rtl="0" eaLnBrk="1" latinLnBrk="0" hangingPunct="1">
              <a:lnSpc>
                <a:spcPts val="1650"/>
              </a:lnSpc>
              <a:spcBef>
                <a:spcPts val="1650"/>
              </a:spcBef>
              <a:spcAft>
                <a:spcPts val="0"/>
              </a:spcAft>
              <a:buClr>
                <a:schemeClr val="tx2"/>
              </a:buClr>
              <a:buFont typeface="Calibri" panose="020F0502020204030204" pitchFamily="34" charset="0"/>
              <a:buChar char="–"/>
              <a:defRPr sz="1500" kern="1200">
                <a:solidFill>
                  <a:schemeClr val="bg2"/>
                </a:solidFill>
                <a:latin typeface="+mn-lt"/>
                <a:ea typeface="+mn-ea"/>
                <a:cs typeface="+mn-cs"/>
              </a:defRPr>
            </a:lvl3pPr>
            <a:lvl4pPr marL="270272" indent="-134541" algn="l" defTabSz="685800" rtl="0" eaLnBrk="1" latinLnBrk="0" hangingPunct="1">
              <a:lnSpc>
                <a:spcPts val="1650"/>
              </a:lnSpc>
              <a:spcBef>
                <a:spcPts val="638"/>
              </a:spcBef>
              <a:buClr>
                <a:schemeClr val="tx2"/>
              </a:buClr>
              <a:buFont typeface="Calibri" panose="020F0502020204030204" pitchFamily="34" charset="0"/>
              <a:buChar char="–"/>
              <a:defRPr sz="1500" kern="1200">
                <a:solidFill>
                  <a:schemeClr val="bg2"/>
                </a:solidFill>
                <a:latin typeface="+mn-lt"/>
                <a:ea typeface="+mn-ea"/>
                <a:cs typeface="+mn-cs"/>
              </a:defRPr>
            </a:lvl4pPr>
            <a:lvl5pPr marL="0" indent="0" algn="l" defTabSz="685800" rtl="0" eaLnBrk="1" latinLnBrk="0" hangingPunct="1">
              <a:lnSpc>
                <a:spcPts val="1500"/>
              </a:lnSpc>
              <a:spcBef>
                <a:spcPts val="1500"/>
              </a:spcBef>
              <a:buFont typeface="Arial" panose="020B0604020202020204" pitchFamily="34" charset="0"/>
              <a:buNone/>
              <a:defRPr sz="1400" kern="1200">
                <a:solidFill>
                  <a:schemeClr val="bg2"/>
                </a:solidFill>
                <a:latin typeface="+mn-lt"/>
                <a:ea typeface="+mn-ea"/>
                <a:cs typeface="+mn-cs"/>
              </a:defRPr>
            </a:lvl5pPr>
            <a:lvl6pPr marL="0" indent="0" algn="l" defTabSz="685800" rtl="0" eaLnBrk="1" latinLnBrk="0" hangingPunct="1">
              <a:lnSpc>
                <a:spcPts val="1350"/>
              </a:lnSpc>
              <a:spcBef>
                <a:spcPts val="1350"/>
              </a:spcBef>
              <a:buFont typeface="Arial" panose="020B0604020202020204" pitchFamily="34" charset="0"/>
              <a:buNone/>
              <a:defRPr sz="1200" kern="1200">
                <a:solidFill>
                  <a:schemeClr val="bg2"/>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a:lnSpc>
                <a:spcPts val="1600"/>
              </a:lnSpc>
              <a:spcBef>
                <a:spcPts val="0"/>
              </a:spcBef>
            </a:pPr>
            <a:endParaRPr lang="en-GB" sz="1067" b="1" dirty="0">
              <a:solidFill>
                <a:schemeClr val="bg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t>ELEMENTOS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421829" y="1318875"/>
            <a:ext cx="4719434"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marL="342900" indent="-342900">
              <a:lnSpc>
                <a:spcPct val="150000"/>
              </a:lnSpc>
              <a:buFont typeface="Wingdings" panose="05000000000000000000" pitchFamily="2" charset="2"/>
              <a:buChar char="Ø"/>
            </a:pPr>
            <a:r>
              <a:rPr lang="es-MX" sz="2400" dirty="0" smtClean="0"/>
              <a:t>Clases </a:t>
            </a:r>
          </a:p>
          <a:p>
            <a:pPr marL="342900" indent="-342900">
              <a:lnSpc>
                <a:spcPct val="150000"/>
              </a:lnSpc>
              <a:buFont typeface="Wingdings" panose="05000000000000000000" pitchFamily="2" charset="2"/>
              <a:buChar char="Ø"/>
            </a:pPr>
            <a:r>
              <a:rPr lang="es-MX" sz="2400" dirty="0" smtClean="0"/>
              <a:t>Atributos </a:t>
            </a:r>
            <a:r>
              <a:rPr lang="es-MX" sz="2400" dirty="0"/>
              <a:t>y </a:t>
            </a:r>
            <a:r>
              <a:rPr lang="es-MX" sz="2400" dirty="0" smtClean="0"/>
              <a:t>métodos</a:t>
            </a:r>
            <a:endParaRPr lang="es-MX" sz="2400" dirty="0"/>
          </a:p>
          <a:p>
            <a:pPr marL="342900" indent="-342900">
              <a:lnSpc>
                <a:spcPct val="150000"/>
              </a:lnSpc>
              <a:buFont typeface="Wingdings" panose="05000000000000000000" pitchFamily="2" charset="2"/>
              <a:buChar char="Ø"/>
            </a:pPr>
            <a:r>
              <a:rPr lang="es-MX" sz="2400" dirty="0"/>
              <a:t>Relaciones entre clases</a:t>
            </a:r>
          </a:p>
          <a:p>
            <a:pPr marL="342900" indent="-342900">
              <a:lnSpc>
                <a:spcPct val="150000"/>
              </a:lnSpc>
              <a:buFont typeface="Wingdings" panose="05000000000000000000" pitchFamily="2" charset="2"/>
              <a:buChar char="Ø"/>
            </a:pPr>
            <a:r>
              <a:rPr lang="es-MX" sz="2400" dirty="0"/>
              <a:t>Herencias (</a:t>
            </a:r>
            <a:r>
              <a:rPr lang="es-MX" sz="2400" dirty="0" smtClean="0"/>
              <a:t>especialización/generalización</a:t>
            </a:r>
            <a:r>
              <a:rPr lang="es-MX" sz="2400" dirty="0"/>
              <a:t>)</a:t>
            </a:r>
          </a:p>
          <a:p>
            <a:pPr marL="342900" indent="-342900">
              <a:lnSpc>
                <a:spcPct val="150000"/>
              </a:lnSpc>
              <a:buFont typeface="Wingdings" panose="05000000000000000000" pitchFamily="2" charset="2"/>
              <a:buChar char="Ø"/>
            </a:pPr>
            <a:r>
              <a:rPr lang="es-MX" sz="2400" dirty="0"/>
              <a:t>Agregación</a:t>
            </a:r>
          </a:p>
          <a:p>
            <a:pPr marL="342900" indent="-342900">
              <a:lnSpc>
                <a:spcPct val="150000"/>
              </a:lnSpc>
              <a:buFont typeface="Wingdings" panose="05000000000000000000" pitchFamily="2" charset="2"/>
              <a:buChar char="Ø"/>
            </a:pPr>
            <a:r>
              <a:rPr lang="es-MX" sz="2400" dirty="0"/>
              <a:t>Asociación</a:t>
            </a:r>
          </a:p>
          <a:p>
            <a:pPr marL="342900" indent="-342900">
              <a:lnSpc>
                <a:spcPct val="150000"/>
              </a:lnSpc>
              <a:buFont typeface="Wingdings" panose="05000000000000000000" pitchFamily="2" charset="2"/>
              <a:buChar char="Ø"/>
            </a:pPr>
            <a:r>
              <a:rPr lang="es-MX" sz="2400" dirty="0"/>
              <a:t>Dependencia o </a:t>
            </a:r>
            <a:r>
              <a:rPr lang="es-MX" sz="2400" dirty="0" smtClean="0"/>
              <a:t>instanciación (uso</a:t>
            </a:r>
            <a:r>
              <a:rPr lang="es-MX" sz="2400" dirty="0"/>
              <a:t>)</a:t>
            </a:r>
          </a:p>
          <a:p>
            <a:pPr marL="342900" indent="-342900">
              <a:lnSpc>
                <a:spcPct val="150000"/>
              </a:lnSpc>
              <a:buFont typeface="Wingdings" panose="05000000000000000000" pitchFamily="2" charset="2"/>
              <a:buChar char="Ø"/>
            </a:pPr>
            <a:r>
              <a:rPr lang="es-MX" sz="2400" dirty="0"/>
              <a:t>Casos particulares </a:t>
            </a:r>
          </a:p>
          <a:p>
            <a:pPr>
              <a:lnSpc>
                <a:spcPct val="150000"/>
              </a:lnSpc>
            </a:pPr>
            <a:endParaRPr lang="es-MX" sz="2400" dirty="0"/>
          </a:p>
        </p:txBody>
      </p:sp>
    </p:spTree>
    <p:extLst>
      <p:ext uri="{BB962C8B-B14F-4D97-AF65-F5344CB8AC3E}">
        <p14:creationId xmlns:p14="http://schemas.microsoft.com/office/powerpoint/2010/main" val="18934280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CLASES</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2" y="1318875"/>
            <a:ext cx="7917347"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En UML, una clase es representada por un rectángulo que posee tres divisiones:</a:t>
            </a:r>
          </a:p>
          <a:p>
            <a:pPr lvl="0" algn="just">
              <a:lnSpc>
                <a:spcPct val="150000"/>
              </a:lnSpc>
            </a:pPr>
            <a:r>
              <a:rPr lang="es-MX" sz="2400" dirty="0">
                <a:solidFill>
                  <a:schemeClr val="tx1"/>
                </a:solidFill>
              </a:rPr>
              <a:t>Superior: Contiene el nombre de la Clase</a:t>
            </a:r>
          </a:p>
          <a:p>
            <a:pPr lvl="0" algn="just">
              <a:lnSpc>
                <a:spcPct val="150000"/>
              </a:lnSpc>
            </a:pPr>
            <a:r>
              <a:rPr lang="es-MX" sz="2400" dirty="0">
                <a:solidFill>
                  <a:schemeClr val="tx1"/>
                </a:solidFill>
              </a:rPr>
              <a:t>Intermedio: Contiene los atributos (o variables de instancia) que caracterizan a la Clase (pueden ser </a:t>
            </a:r>
            <a:r>
              <a:rPr lang="es-MX" sz="2400" dirty="0" err="1">
                <a:solidFill>
                  <a:schemeClr val="tx1"/>
                </a:solidFill>
              </a:rPr>
              <a:t>private</a:t>
            </a:r>
            <a:r>
              <a:rPr lang="es-MX" sz="2400" dirty="0">
                <a:solidFill>
                  <a:schemeClr val="tx1"/>
                </a:solidFill>
              </a:rPr>
              <a:t>, </a:t>
            </a:r>
            <a:r>
              <a:rPr lang="es-MX" sz="2400" dirty="0" err="1">
                <a:solidFill>
                  <a:schemeClr val="tx1"/>
                </a:solidFill>
              </a:rPr>
              <a:t>protected</a:t>
            </a:r>
            <a:r>
              <a:rPr lang="es-MX" sz="2400" dirty="0">
                <a:solidFill>
                  <a:schemeClr val="tx1"/>
                </a:solidFill>
              </a:rPr>
              <a:t> o </a:t>
            </a:r>
            <a:r>
              <a:rPr lang="es-MX" sz="2400" dirty="0" err="1">
                <a:solidFill>
                  <a:schemeClr val="tx1"/>
                </a:solidFill>
              </a:rPr>
              <a:t>public</a:t>
            </a:r>
            <a:r>
              <a:rPr lang="es-MX" sz="2400" dirty="0">
                <a:solidFill>
                  <a:schemeClr val="tx1"/>
                </a:solidFill>
              </a:rPr>
              <a:t>).</a:t>
            </a:r>
          </a:p>
          <a:p>
            <a:pPr lvl="0" algn="just">
              <a:lnSpc>
                <a:spcPct val="150000"/>
              </a:lnSpc>
            </a:pPr>
            <a:r>
              <a:rPr lang="es-MX" sz="2400" dirty="0">
                <a:solidFill>
                  <a:schemeClr val="tx1"/>
                </a:solidFill>
              </a:rPr>
              <a:t>Inferior: Contiene los métodos u operaciones, los cuales son la forma como interactúa el objeto con su entorno (dependiendo de la visibilidad: </a:t>
            </a:r>
            <a:r>
              <a:rPr lang="es-MX" sz="2400" dirty="0" err="1">
                <a:solidFill>
                  <a:schemeClr val="tx1"/>
                </a:solidFill>
              </a:rPr>
              <a:t>private</a:t>
            </a:r>
            <a:r>
              <a:rPr lang="es-MX" sz="2400" dirty="0">
                <a:solidFill>
                  <a:schemeClr val="tx1"/>
                </a:solidFill>
              </a:rPr>
              <a:t>, </a:t>
            </a:r>
            <a:r>
              <a:rPr lang="es-MX" sz="2400" dirty="0" err="1">
                <a:solidFill>
                  <a:schemeClr val="tx1"/>
                </a:solidFill>
              </a:rPr>
              <a:t>protected</a:t>
            </a:r>
            <a:r>
              <a:rPr lang="es-MX" sz="2400" dirty="0">
                <a:solidFill>
                  <a:schemeClr val="tx1"/>
                </a:solidFill>
              </a:rPr>
              <a:t> o </a:t>
            </a:r>
            <a:r>
              <a:rPr lang="es-MX" sz="2400" dirty="0" err="1">
                <a:solidFill>
                  <a:schemeClr val="tx1"/>
                </a:solidFill>
              </a:rPr>
              <a:t>public</a:t>
            </a:r>
            <a:r>
              <a:rPr lang="es-MX" sz="2400" dirty="0" smtClean="0">
                <a:solidFill>
                  <a:schemeClr val="tx1"/>
                </a:solidFill>
              </a:rPr>
              <a:t>).</a:t>
            </a:r>
            <a:endParaRPr lang="es-MX" sz="2400" dirty="0">
              <a:solidFill>
                <a:schemeClr val="tx1"/>
              </a:solidFill>
            </a:endParaRPr>
          </a:p>
        </p:txBody>
      </p:sp>
    </p:spTree>
    <p:extLst>
      <p:ext uri="{BB962C8B-B14F-4D97-AF65-F5344CB8AC3E}">
        <p14:creationId xmlns:p14="http://schemas.microsoft.com/office/powerpoint/2010/main" val="4009934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ATRIBUTOS Y MÉTODOS</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8110531"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lvl="0" algn="just">
              <a:lnSpc>
                <a:spcPct val="150000"/>
              </a:lnSpc>
            </a:pPr>
            <a:r>
              <a:rPr lang="es-MX" sz="2400" i="1" dirty="0" smtClean="0">
                <a:solidFill>
                  <a:schemeClr val="tx1"/>
                </a:solidFill>
              </a:rPr>
              <a:t>Los atributos son:</a:t>
            </a:r>
          </a:p>
          <a:p>
            <a:pPr marL="342900" lvl="0" indent="-342900" algn="just">
              <a:lnSpc>
                <a:spcPct val="150000"/>
              </a:lnSpc>
              <a:buFont typeface="Wingdings" panose="05000000000000000000" pitchFamily="2" charset="2"/>
              <a:buChar char="Ø"/>
            </a:pPr>
            <a:r>
              <a:rPr lang="es-MX" sz="2400" i="1" dirty="0" err="1" smtClean="0">
                <a:solidFill>
                  <a:schemeClr val="tx1"/>
                </a:solidFill>
              </a:rPr>
              <a:t>public</a:t>
            </a:r>
            <a:r>
              <a:rPr lang="es-MX" sz="2400" i="1" dirty="0" smtClean="0">
                <a:solidFill>
                  <a:schemeClr val="tx1"/>
                </a:solidFill>
              </a:rPr>
              <a:t> </a:t>
            </a:r>
            <a:r>
              <a:rPr lang="es-MX" sz="2400" i="1" dirty="0">
                <a:solidFill>
                  <a:schemeClr val="tx1"/>
                </a:solidFill>
              </a:rPr>
              <a:t>(+): </a:t>
            </a:r>
            <a:r>
              <a:rPr lang="es-MX" sz="2400" dirty="0">
                <a:solidFill>
                  <a:schemeClr val="tx1"/>
                </a:solidFill>
              </a:rPr>
              <a:t>Indica que el atributo será visible tanto dentro como fuera de la clase, es decir, es accesible desde todos lados.</a:t>
            </a:r>
          </a:p>
          <a:p>
            <a:pPr marL="342900" lvl="0" indent="-342900" algn="just">
              <a:lnSpc>
                <a:spcPct val="150000"/>
              </a:lnSpc>
              <a:buFont typeface="Wingdings" panose="05000000000000000000" pitchFamily="2" charset="2"/>
              <a:buChar char="Ø"/>
            </a:pPr>
            <a:r>
              <a:rPr lang="es-MX" sz="2400" i="1" dirty="0" err="1">
                <a:solidFill>
                  <a:schemeClr val="tx1"/>
                </a:solidFill>
              </a:rPr>
              <a:t>private</a:t>
            </a:r>
            <a:r>
              <a:rPr lang="es-MX" sz="2400" i="1" dirty="0">
                <a:solidFill>
                  <a:schemeClr val="tx1"/>
                </a:solidFill>
              </a:rPr>
              <a:t> (-):</a:t>
            </a:r>
            <a:r>
              <a:rPr lang="es-MX" sz="2400" dirty="0">
                <a:solidFill>
                  <a:schemeClr val="tx1"/>
                </a:solidFill>
              </a:rPr>
              <a:t> Indica que el atributo sólo será accesible desde dentro de la clase (sólo sus métodos lo pueden </a:t>
            </a:r>
            <a:r>
              <a:rPr lang="es-MX" sz="2400" dirty="0" err="1">
                <a:solidFill>
                  <a:schemeClr val="tx1"/>
                </a:solidFill>
              </a:rPr>
              <a:t>accesar</a:t>
            </a:r>
            <a:r>
              <a:rPr lang="es-MX" sz="2400" dirty="0">
                <a:solidFill>
                  <a:schemeClr val="tx1"/>
                </a:solidFill>
              </a:rPr>
              <a:t>).</a:t>
            </a:r>
          </a:p>
          <a:p>
            <a:pPr marL="342900" lvl="0" indent="-342900" algn="just">
              <a:lnSpc>
                <a:spcPct val="150000"/>
              </a:lnSpc>
              <a:buFont typeface="Wingdings" panose="05000000000000000000" pitchFamily="2" charset="2"/>
              <a:buChar char="Ø"/>
            </a:pPr>
            <a:r>
              <a:rPr lang="es-MX" sz="2400" i="1" dirty="0" err="1">
                <a:solidFill>
                  <a:schemeClr val="tx1"/>
                </a:solidFill>
              </a:rPr>
              <a:t>protected</a:t>
            </a:r>
            <a:r>
              <a:rPr lang="es-MX" sz="2400" i="1" dirty="0">
                <a:solidFill>
                  <a:schemeClr val="tx1"/>
                </a:solidFill>
              </a:rPr>
              <a:t> (#):</a:t>
            </a:r>
            <a:r>
              <a:rPr lang="es-MX" sz="2400" dirty="0">
                <a:solidFill>
                  <a:schemeClr val="tx1"/>
                </a:solidFill>
              </a:rPr>
              <a:t> Indica que el atributo no será accesible desde fuera de la clase, pero si podrá ser </a:t>
            </a:r>
            <a:r>
              <a:rPr lang="es-MX" sz="2400" dirty="0" err="1">
                <a:solidFill>
                  <a:schemeClr val="tx1"/>
                </a:solidFill>
              </a:rPr>
              <a:t>accesado</a:t>
            </a:r>
            <a:r>
              <a:rPr lang="es-MX" sz="2400" dirty="0">
                <a:solidFill>
                  <a:schemeClr val="tx1"/>
                </a:solidFill>
              </a:rPr>
              <a:t> por métodos de la clase además de las subclases que se deriven (ver herencia</a:t>
            </a:r>
            <a:r>
              <a:rPr lang="es-MX" sz="2400" dirty="0" smtClean="0">
                <a:solidFill>
                  <a:schemeClr val="tx1"/>
                </a:solidFill>
              </a:rPr>
              <a:t>).</a:t>
            </a:r>
            <a:endParaRPr lang="es-MX" sz="2400" b="1" dirty="0">
              <a:solidFill>
                <a:schemeClr val="tx1"/>
              </a:solidFill>
            </a:endParaRPr>
          </a:p>
          <a:p>
            <a:pPr marL="342900" indent="-342900">
              <a:lnSpc>
                <a:spcPct val="150000"/>
              </a:lnSpc>
              <a:buFont typeface="Wingdings" panose="05000000000000000000" pitchFamily="2" charset="2"/>
              <a:buChar char="Ø"/>
            </a:pPr>
            <a:endParaRPr lang="es-MX" sz="2400" dirty="0"/>
          </a:p>
        </p:txBody>
      </p:sp>
    </p:spTree>
    <p:extLst>
      <p:ext uri="{BB962C8B-B14F-4D97-AF65-F5344CB8AC3E}">
        <p14:creationId xmlns:p14="http://schemas.microsoft.com/office/powerpoint/2010/main" val="37607111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ATRIBUTOS Y MÉTODOS</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8110531"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lvl="0" algn="just">
              <a:lnSpc>
                <a:spcPct val="150000"/>
              </a:lnSpc>
            </a:pPr>
            <a:r>
              <a:rPr lang="es-MX" sz="2400" dirty="0" smtClean="0">
                <a:solidFill>
                  <a:schemeClr val="tx1"/>
                </a:solidFill>
              </a:rPr>
              <a:t>Los métodos son:</a:t>
            </a:r>
          </a:p>
          <a:p>
            <a:pPr marL="342900" lvl="0" indent="-342900" algn="just">
              <a:lnSpc>
                <a:spcPct val="150000"/>
              </a:lnSpc>
              <a:buFont typeface="Wingdings" panose="05000000000000000000" pitchFamily="2" charset="2"/>
              <a:buChar char="Ø"/>
            </a:pPr>
            <a:r>
              <a:rPr lang="es-MX" sz="2400" dirty="0" err="1">
                <a:solidFill>
                  <a:schemeClr val="tx1"/>
                </a:solidFill>
              </a:rPr>
              <a:t>public</a:t>
            </a:r>
            <a:r>
              <a:rPr lang="es-MX" sz="2400" dirty="0">
                <a:solidFill>
                  <a:schemeClr val="tx1"/>
                </a:solidFill>
              </a:rPr>
              <a:t> (+): Indica que el método será visible tanto dentro como fuera de la clase, es decir, es accesible desde todos lados.</a:t>
            </a:r>
          </a:p>
          <a:p>
            <a:pPr marL="342900" lvl="0" indent="-342900" algn="just">
              <a:lnSpc>
                <a:spcPct val="150000"/>
              </a:lnSpc>
              <a:buFont typeface="Wingdings" panose="05000000000000000000" pitchFamily="2" charset="2"/>
              <a:buChar char="Ø"/>
            </a:pPr>
            <a:r>
              <a:rPr lang="es-MX" sz="2400" dirty="0" err="1">
                <a:solidFill>
                  <a:schemeClr val="tx1"/>
                </a:solidFill>
              </a:rPr>
              <a:t>private</a:t>
            </a:r>
            <a:r>
              <a:rPr lang="es-MX" sz="2400" dirty="0">
                <a:solidFill>
                  <a:schemeClr val="tx1"/>
                </a:solidFill>
              </a:rPr>
              <a:t> (-): Indica que el método sólo será accesible desde dentro de la clase (sólo otros métodos de la clase lo pueden </a:t>
            </a:r>
            <a:r>
              <a:rPr lang="es-MX" sz="2400" dirty="0" err="1">
                <a:solidFill>
                  <a:schemeClr val="tx1"/>
                </a:solidFill>
              </a:rPr>
              <a:t>accesar</a:t>
            </a:r>
            <a:r>
              <a:rPr lang="es-MX" sz="2400" dirty="0">
                <a:solidFill>
                  <a:schemeClr val="tx1"/>
                </a:solidFill>
              </a:rPr>
              <a:t>).</a:t>
            </a:r>
          </a:p>
          <a:p>
            <a:pPr marL="342900" lvl="0" indent="-342900" algn="just">
              <a:lnSpc>
                <a:spcPct val="150000"/>
              </a:lnSpc>
              <a:buFont typeface="Wingdings" panose="05000000000000000000" pitchFamily="2" charset="2"/>
              <a:buChar char="Ø"/>
            </a:pPr>
            <a:r>
              <a:rPr lang="es-MX" sz="2400" dirty="0" err="1">
                <a:solidFill>
                  <a:schemeClr val="tx1"/>
                </a:solidFill>
              </a:rPr>
              <a:t>protected</a:t>
            </a:r>
            <a:r>
              <a:rPr lang="es-MX" sz="2400" dirty="0">
                <a:solidFill>
                  <a:schemeClr val="tx1"/>
                </a:solidFill>
              </a:rPr>
              <a:t> (#): Indica que el método no será accesible desde fuera de la clase, pero si podrá ser </a:t>
            </a:r>
            <a:r>
              <a:rPr lang="es-MX" sz="2400" dirty="0" err="1">
                <a:solidFill>
                  <a:schemeClr val="tx1"/>
                </a:solidFill>
              </a:rPr>
              <a:t>accesado</a:t>
            </a:r>
            <a:r>
              <a:rPr lang="es-MX" sz="2400" dirty="0">
                <a:solidFill>
                  <a:schemeClr val="tx1"/>
                </a:solidFill>
              </a:rPr>
              <a:t> por métodos de la clase además de métodos de las subclases que se deriven (ver herencia).</a:t>
            </a:r>
          </a:p>
          <a:p>
            <a:pPr marL="342900" lvl="0" indent="-342900" algn="just">
              <a:lnSpc>
                <a:spcPct val="150000"/>
              </a:lnSpc>
              <a:buFont typeface="Wingdings" panose="05000000000000000000" pitchFamily="2" charset="2"/>
              <a:buChar char="Ø"/>
            </a:pPr>
            <a:endParaRPr lang="es-MX" sz="2400" dirty="0"/>
          </a:p>
        </p:txBody>
      </p:sp>
    </p:spTree>
    <p:extLst>
      <p:ext uri="{BB962C8B-B14F-4D97-AF65-F5344CB8AC3E}">
        <p14:creationId xmlns:p14="http://schemas.microsoft.com/office/powerpoint/2010/main" val="665581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RELACIONES ENTRE CLASES</a:t>
            </a: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smtClean="0">
                <a:solidFill>
                  <a:schemeClr val="tx1"/>
                </a:solidFill>
              </a:rPr>
              <a:t>En </a:t>
            </a:r>
            <a:r>
              <a:rPr lang="es-MX" sz="2400" dirty="0">
                <a:solidFill>
                  <a:schemeClr val="tx1"/>
                </a:solidFill>
              </a:rPr>
              <a:t>UML, la </a:t>
            </a:r>
            <a:r>
              <a:rPr lang="es-MX" sz="2400" dirty="0" err="1">
                <a:solidFill>
                  <a:schemeClr val="tx1"/>
                </a:solidFill>
              </a:rPr>
              <a:t>cardinalidad</a:t>
            </a:r>
            <a:r>
              <a:rPr lang="es-MX" sz="2400" dirty="0">
                <a:solidFill>
                  <a:schemeClr val="tx1"/>
                </a:solidFill>
              </a:rPr>
              <a:t> de las relaciones indica el grado y nivel de dependencia, se anotan en cada extremo de la relación y éstas pueden ser:</a:t>
            </a:r>
          </a:p>
          <a:p>
            <a:pPr marL="342900" lvl="0" indent="-342900" algn="just">
              <a:lnSpc>
                <a:spcPct val="150000"/>
              </a:lnSpc>
              <a:buFont typeface="Wingdings" panose="05000000000000000000" pitchFamily="2" charset="2"/>
              <a:buChar char="Ø"/>
            </a:pPr>
            <a:r>
              <a:rPr lang="es-MX" sz="2400" dirty="0">
                <a:solidFill>
                  <a:schemeClr val="tx1"/>
                </a:solidFill>
              </a:rPr>
              <a:t>U</a:t>
            </a:r>
            <a:r>
              <a:rPr lang="es-MX" sz="2400" dirty="0" smtClean="0">
                <a:solidFill>
                  <a:schemeClr val="tx1"/>
                </a:solidFill>
              </a:rPr>
              <a:t>no </a:t>
            </a:r>
            <a:r>
              <a:rPr lang="es-MX" sz="2400" dirty="0">
                <a:solidFill>
                  <a:schemeClr val="tx1"/>
                </a:solidFill>
              </a:rPr>
              <a:t>o muchos: 1. * (1.n)</a:t>
            </a:r>
          </a:p>
          <a:p>
            <a:pPr marL="342900" lvl="0" indent="-342900" algn="just">
              <a:lnSpc>
                <a:spcPct val="150000"/>
              </a:lnSpc>
              <a:buFont typeface="Wingdings" panose="05000000000000000000" pitchFamily="2" charset="2"/>
              <a:buChar char="Ø"/>
            </a:pPr>
            <a:r>
              <a:rPr lang="es-MX" sz="2400" dirty="0" smtClean="0">
                <a:solidFill>
                  <a:schemeClr val="tx1"/>
                </a:solidFill>
              </a:rPr>
              <a:t>0 o </a:t>
            </a:r>
            <a:r>
              <a:rPr lang="es-MX" sz="2400" dirty="0">
                <a:solidFill>
                  <a:schemeClr val="tx1"/>
                </a:solidFill>
              </a:rPr>
              <a:t>muchos: 0. * (0.n)</a:t>
            </a:r>
          </a:p>
          <a:p>
            <a:pPr marL="342900" indent="-342900" algn="just">
              <a:lnSpc>
                <a:spcPct val="150000"/>
              </a:lnSpc>
              <a:buFont typeface="Wingdings" panose="05000000000000000000" pitchFamily="2" charset="2"/>
              <a:buChar char="Ø"/>
            </a:pPr>
            <a:r>
              <a:rPr lang="es-MX" sz="2400" dirty="0">
                <a:solidFill>
                  <a:schemeClr val="tx1"/>
                </a:solidFill>
              </a:rPr>
              <a:t>N</a:t>
            </a:r>
            <a:r>
              <a:rPr lang="es-MX" sz="2400" dirty="0" smtClean="0">
                <a:solidFill>
                  <a:schemeClr val="tx1"/>
                </a:solidFill>
              </a:rPr>
              <a:t>úmero </a:t>
            </a:r>
            <a:r>
              <a:rPr lang="es-MX" sz="2400" dirty="0">
                <a:solidFill>
                  <a:schemeClr val="tx1"/>
                </a:solidFill>
              </a:rPr>
              <a:t>fijo: m (m denota el número).</a:t>
            </a:r>
          </a:p>
        </p:txBody>
      </p:sp>
    </p:spTree>
    <p:extLst>
      <p:ext uri="{BB962C8B-B14F-4D97-AF65-F5344CB8AC3E}">
        <p14:creationId xmlns:p14="http://schemas.microsoft.com/office/powerpoint/2010/main" val="124576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t>HERENCIAS (ESPECIALIZACIÓN/ GENERALIZACIÓN)</a:t>
            </a:r>
            <a:endParaRPr lang="es-MX"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2" y="1318875"/>
            <a:ext cx="4519139"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Indica que una subclase hereda los métodos y atributos especificados por una Súper Clase, por ende, la Subclase además de poseer sus propios métodos y atributos, poseerá las características y atributos visibles de la Súper Clase (</a:t>
            </a:r>
            <a:r>
              <a:rPr lang="es-MX" sz="2400" dirty="0" err="1">
                <a:solidFill>
                  <a:schemeClr val="tx1"/>
                </a:solidFill>
              </a:rPr>
              <a:t>public</a:t>
            </a:r>
            <a:r>
              <a:rPr lang="es-MX" sz="2400" dirty="0">
                <a:solidFill>
                  <a:schemeClr val="tx1"/>
                </a:solidFill>
              </a:rPr>
              <a:t> y </a:t>
            </a:r>
            <a:r>
              <a:rPr lang="es-MX" sz="2400" dirty="0" err="1">
                <a:solidFill>
                  <a:schemeClr val="tx1"/>
                </a:solidFill>
              </a:rPr>
              <a:t>protected</a:t>
            </a:r>
            <a:r>
              <a:rPr lang="es-MX" sz="2400" dirty="0">
                <a:solidFill>
                  <a:schemeClr val="tx1"/>
                </a:solidFill>
              </a:rPr>
              <a:t>).</a:t>
            </a:r>
          </a:p>
          <a:p>
            <a:pPr>
              <a:lnSpc>
                <a:spcPct val="150000"/>
              </a:lnSpc>
            </a:pPr>
            <a:endParaRPr lang="es-MX" sz="2400" dirty="0"/>
          </a:p>
        </p:txBody>
      </p:sp>
      <p:cxnSp>
        <p:nvCxnSpPr>
          <p:cNvPr id="20" name="19 Conector recto de flecha"/>
          <p:cNvCxnSpPr/>
          <p:nvPr/>
        </p:nvCxnSpPr>
        <p:spPr>
          <a:xfrm>
            <a:off x="10386060" y="11150600"/>
            <a:ext cx="1045845"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pic>
        <p:nvPicPr>
          <p:cNvPr id="24" name="23 Imagen"/>
          <p:cNvPicPr/>
          <p:nvPr/>
        </p:nvPicPr>
        <p:blipFill>
          <a:blip r:embed="rId3">
            <a:extLst>
              <a:ext uri="{28A0092B-C50C-407E-A947-70E740481C1C}">
                <a14:useLocalDpi xmlns:a14="http://schemas.microsoft.com/office/drawing/2010/main" val="0"/>
              </a:ext>
            </a:extLst>
          </a:blip>
          <a:stretch>
            <a:fillRect/>
          </a:stretch>
        </p:blipFill>
        <p:spPr>
          <a:xfrm>
            <a:off x="8547524" y="1750429"/>
            <a:ext cx="3159125" cy="2974340"/>
          </a:xfrm>
          <a:prstGeom prst="rect">
            <a:avLst/>
          </a:prstGeom>
        </p:spPr>
      </p:pic>
    </p:spTree>
    <p:extLst>
      <p:ext uri="{BB962C8B-B14F-4D97-AF65-F5344CB8AC3E}">
        <p14:creationId xmlns:p14="http://schemas.microsoft.com/office/powerpoint/2010/main" val="10272191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403" y="282988"/>
            <a:ext cx="11473200" cy="504000"/>
          </a:xfrm>
        </p:spPr>
        <p:txBody>
          <a:bodyPr>
            <a:noAutofit/>
          </a:bodyPr>
          <a:lstStyle/>
          <a:p>
            <a:pPr algn="r"/>
            <a:r>
              <a:rPr lang="es-MX" b="1" dirty="0" smtClean="0"/>
              <a:t>3.3 </a:t>
            </a:r>
            <a:r>
              <a:rPr lang="es-MX" b="1" dirty="0"/>
              <a:t>DIAGRAMA DE </a:t>
            </a:r>
            <a:r>
              <a:rPr lang="es-MX" b="1" dirty="0" smtClean="0"/>
              <a:t>CLASES</a:t>
            </a:r>
            <a:endParaRPr lang="en-GB" i="1" dirty="0">
              <a:solidFill>
                <a:schemeClr val="tx1"/>
              </a:solidFill>
            </a:endParaRPr>
          </a:p>
        </p:txBody>
      </p:sp>
      <p:sp>
        <p:nvSpPr>
          <p:cNvPr id="17" name="object 9"/>
          <p:cNvSpPr txBox="1"/>
          <p:nvPr/>
        </p:nvSpPr>
        <p:spPr>
          <a:xfrm>
            <a:off x="327179" y="1575366"/>
            <a:ext cx="2332012" cy="615553"/>
          </a:xfrm>
          <a:prstGeom prst="rect">
            <a:avLst/>
          </a:prstGeom>
        </p:spPr>
        <p:txBody>
          <a:bodyPr vert="horz" wrap="square" lIns="0" tIns="0" rIns="0" bIns="0" rtlCol="0">
            <a:spAutoFit/>
          </a:bodyPr>
          <a:lstStyle/>
          <a:p>
            <a:pPr marL="7694" marR="3076" indent="1155" defTabSz="553205">
              <a:lnSpc>
                <a:spcPts val="2400"/>
              </a:lnSpc>
            </a:pPr>
            <a:r>
              <a:rPr lang="en-GB" sz="2133" b="1" spc="-5" dirty="0" err="1">
                <a:solidFill>
                  <a:schemeClr val="bg1"/>
                </a:solidFill>
                <a:cs typeface="Calibri"/>
              </a:rPr>
              <a:t>Relação</a:t>
            </a:r>
            <a:r>
              <a:rPr lang="en-GB" sz="2133" b="1" spc="-5" dirty="0">
                <a:solidFill>
                  <a:schemeClr val="bg1"/>
                </a:solidFill>
                <a:cs typeface="Calibri"/>
              </a:rPr>
              <a:t> com </a:t>
            </a:r>
            <a:r>
              <a:rPr lang="en-GB" sz="2133" b="1" spc="-5" dirty="0" err="1">
                <a:solidFill>
                  <a:schemeClr val="bg1"/>
                </a:solidFill>
                <a:cs typeface="Calibri"/>
              </a:rPr>
              <a:t>investidores</a:t>
            </a:r>
            <a:endParaRPr lang="en-GB" sz="1600" spc="-5" dirty="0">
              <a:solidFill>
                <a:schemeClr val="bg1"/>
              </a:solidFill>
              <a:cs typeface="Calibri"/>
            </a:endParaRPr>
          </a:p>
        </p:txBody>
      </p:sp>
      <p:sp>
        <p:nvSpPr>
          <p:cNvPr id="19" name="Triangle isocèle 18"/>
          <p:cNvSpPr/>
          <p:nvPr/>
        </p:nvSpPr>
        <p:spPr>
          <a:xfrm rot="5400000">
            <a:off x="3201043" y="1714900"/>
            <a:ext cx="441571" cy="238701"/>
          </a:xfrm>
          <a:prstGeom prst="triangle">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5" name="Connecteur droit 24"/>
          <p:cNvCxnSpPr/>
          <p:nvPr/>
        </p:nvCxnSpPr>
        <p:spPr>
          <a:xfrm>
            <a:off x="349282" y="5438917"/>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4" name="Rectangle 3"/>
          <p:cNvSpPr/>
          <p:nvPr/>
        </p:nvSpPr>
        <p:spPr>
          <a:xfrm>
            <a:off x="0" y="1168233"/>
            <a:ext cx="3367315" cy="1432070"/>
          </a:xfrm>
          <a:prstGeom prst="rect">
            <a:avLst/>
          </a:prstGeom>
          <a:solidFill>
            <a:srgbClr val="ABED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s-MX" sz="2400" dirty="0" smtClean="0"/>
              <a:t>AGREGACIÓN</a:t>
            </a:r>
            <a:endParaRPr lang="es-MX" sz="2400" dirty="0"/>
          </a:p>
          <a:p>
            <a:pPr algn="ctr"/>
            <a:r>
              <a:rPr lang="fr-FR" sz="2400" dirty="0" smtClean="0"/>
              <a:t> </a:t>
            </a:r>
            <a:endParaRPr lang="fr-FR" sz="2400" dirty="0"/>
          </a:p>
        </p:txBody>
      </p:sp>
      <p:cxnSp>
        <p:nvCxnSpPr>
          <p:cNvPr id="18" name="Connecteur droit 17"/>
          <p:cNvCxnSpPr/>
          <p:nvPr/>
        </p:nvCxnSpPr>
        <p:spPr>
          <a:xfrm>
            <a:off x="345403" y="3986721"/>
            <a:ext cx="2854997"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0" y="2597885"/>
            <a:ext cx="3367315"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sp>
        <p:nvSpPr>
          <p:cNvPr id="15" name="Rectangle 14"/>
          <p:cNvSpPr/>
          <p:nvPr/>
        </p:nvSpPr>
        <p:spPr>
          <a:xfrm>
            <a:off x="-2" y="4014680"/>
            <a:ext cx="3367317" cy="142017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a:p>
        </p:txBody>
      </p:sp>
      <p:cxnSp>
        <p:nvCxnSpPr>
          <p:cNvPr id="29" name="Connecteur droit 17"/>
          <p:cNvCxnSpPr/>
          <p:nvPr/>
        </p:nvCxnSpPr>
        <p:spPr>
          <a:xfrm>
            <a:off x="517943" y="3844283"/>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Connecteur droit 17"/>
          <p:cNvCxnSpPr/>
          <p:nvPr/>
        </p:nvCxnSpPr>
        <p:spPr>
          <a:xfrm>
            <a:off x="540046" y="5247968"/>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Connecteur droit 17"/>
          <p:cNvCxnSpPr/>
          <p:nvPr/>
        </p:nvCxnSpPr>
        <p:spPr>
          <a:xfrm>
            <a:off x="540046" y="2408515"/>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32" name="Connecteur droit 17"/>
          <p:cNvCxnSpPr/>
          <p:nvPr/>
        </p:nvCxnSpPr>
        <p:spPr>
          <a:xfrm>
            <a:off x="540046" y="6618430"/>
            <a:ext cx="2141248" cy="0"/>
          </a:xfrm>
          <a:prstGeom prst="line">
            <a:avLst/>
          </a:prstGeom>
          <a:ln>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608" y="5438917"/>
            <a:ext cx="3367317" cy="14190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400" dirty="0"/>
          </a:p>
        </p:txBody>
      </p:sp>
      <p:sp>
        <p:nvSpPr>
          <p:cNvPr id="27" name="Rectangle 20"/>
          <p:cNvSpPr/>
          <p:nvPr/>
        </p:nvSpPr>
        <p:spPr>
          <a:xfrm>
            <a:off x="3622123" y="1318875"/>
            <a:ext cx="8342350" cy="42447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just">
              <a:lnSpc>
                <a:spcPct val="150000"/>
              </a:lnSpc>
            </a:pPr>
            <a:r>
              <a:rPr lang="es-MX" sz="2400" dirty="0">
                <a:solidFill>
                  <a:schemeClr val="tx1"/>
                </a:solidFill>
              </a:rPr>
              <a:t>Para modelar objetos complejos, no bastan los tipos de datos básicos que proveen los lenguajes: enteros, reales y secuencias de caracteres. </a:t>
            </a:r>
            <a:endParaRPr lang="es-MX" sz="2400" dirty="0" smtClean="0">
              <a:solidFill>
                <a:schemeClr val="tx1"/>
              </a:solidFill>
            </a:endParaRPr>
          </a:p>
          <a:p>
            <a:pPr marL="342900" lvl="0" indent="-342900">
              <a:lnSpc>
                <a:spcPct val="150000"/>
              </a:lnSpc>
              <a:buFont typeface="Wingdings" panose="05000000000000000000" pitchFamily="2" charset="2"/>
              <a:buChar char="Ø"/>
            </a:pPr>
            <a:r>
              <a:rPr lang="es-MX" sz="2400" dirty="0">
                <a:solidFill>
                  <a:schemeClr val="tx1"/>
                </a:solidFill>
              </a:rPr>
              <a:t>Por Valor:          </a:t>
            </a:r>
          </a:p>
          <a:p>
            <a:pPr>
              <a:lnSpc>
                <a:spcPct val="150000"/>
              </a:lnSpc>
            </a:pPr>
            <a:r>
              <a:rPr lang="es-MX" sz="2400" dirty="0">
                <a:solidFill>
                  <a:schemeClr val="tx1"/>
                </a:solidFill>
              </a:rPr>
              <a:t>Es un tipo de relación estática, en donde el tiempo de vida del objeto incluido está condicionado por el tiempo de vida del que lo incluye. </a:t>
            </a:r>
            <a:endParaRPr lang="es-MX" sz="2400" dirty="0" smtClean="0">
              <a:solidFill>
                <a:schemeClr val="tx1"/>
              </a:solidFill>
            </a:endParaRPr>
          </a:p>
          <a:p>
            <a:pPr marL="342900" lvl="0" indent="-342900">
              <a:lnSpc>
                <a:spcPct val="150000"/>
              </a:lnSpc>
              <a:buFont typeface="Wingdings" panose="05000000000000000000" pitchFamily="2" charset="2"/>
              <a:buChar char="Ø"/>
            </a:pPr>
            <a:r>
              <a:rPr lang="es-MX" sz="2400" dirty="0">
                <a:solidFill>
                  <a:schemeClr val="tx1"/>
                </a:solidFill>
              </a:rPr>
              <a:t>Por Referencia</a:t>
            </a:r>
            <a:r>
              <a:rPr lang="es-MX" sz="2400" dirty="0" smtClean="0">
                <a:solidFill>
                  <a:schemeClr val="tx1"/>
                </a:solidFill>
              </a:rPr>
              <a:t>:  </a:t>
            </a:r>
            <a:endParaRPr lang="es-MX" sz="2400" dirty="0">
              <a:solidFill>
                <a:schemeClr val="tx1"/>
              </a:solidFill>
            </a:endParaRPr>
          </a:p>
          <a:p>
            <a:pPr>
              <a:lnSpc>
                <a:spcPct val="150000"/>
              </a:lnSpc>
            </a:pPr>
            <a:r>
              <a:rPr lang="es-MX" sz="2400" dirty="0">
                <a:solidFill>
                  <a:schemeClr val="tx1"/>
                </a:solidFill>
              </a:rPr>
              <a:t>Es un tipo de relación dinámica, en donde el tiempo de vida del objeto incluido es independiente del que lo incluye. </a:t>
            </a:r>
          </a:p>
        </p:txBody>
      </p:sp>
      <p:grpSp>
        <p:nvGrpSpPr>
          <p:cNvPr id="20" name="2 Grupo"/>
          <p:cNvGrpSpPr/>
          <p:nvPr/>
        </p:nvGrpSpPr>
        <p:grpSpPr>
          <a:xfrm>
            <a:off x="5632767" y="3193674"/>
            <a:ext cx="926464" cy="114300"/>
            <a:chOff x="0" y="0"/>
            <a:chExt cx="927016" cy="114300"/>
          </a:xfrm>
        </p:grpSpPr>
        <p:sp>
          <p:nvSpPr>
            <p:cNvPr id="21" name="20 Rombo"/>
            <p:cNvSpPr/>
            <p:nvPr/>
          </p:nvSpPr>
          <p:spPr>
            <a:xfrm>
              <a:off x="0" y="0"/>
              <a:ext cx="149469" cy="114300"/>
            </a:xfrm>
            <a:prstGeom prst="diamond">
              <a:avLst/>
            </a:prstGeom>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cxnSp>
          <p:nvCxnSpPr>
            <p:cNvPr id="22" name="21 Conector recto de flecha"/>
            <p:cNvCxnSpPr/>
            <p:nvPr/>
          </p:nvCxnSpPr>
          <p:spPr>
            <a:xfrm>
              <a:off x="109331" y="69574"/>
              <a:ext cx="81768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grpSp>
        <p:nvGrpSpPr>
          <p:cNvPr id="23" name="7 Grupo"/>
          <p:cNvGrpSpPr/>
          <p:nvPr/>
        </p:nvGrpSpPr>
        <p:grpSpPr>
          <a:xfrm>
            <a:off x="6150632" y="5381767"/>
            <a:ext cx="1108076" cy="114300"/>
            <a:chOff x="0" y="0"/>
            <a:chExt cx="1108595" cy="114300"/>
          </a:xfrm>
        </p:grpSpPr>
        <p:sp>
          <p:nvSpPr>
            <p:cNvPr id="24" name="23 Rombo"/>
            <p:cNvSpPr/>
            <p:nvPr/>
          </p:nvSpPr>
          <p:spPr>
            <a:xfrm>
              <a:off x="0" y="0"/>
              <a:ext cx="149469" cy="114300"/>
            </a:xfrm>
            <a:prstGeom prst="diamond">
              <a:avLst/>
            </a:prstGeom>
          </p:spPr>
          <p:style>
            <a:lnRef idx="1">
              <a:schemeClr val="dk1"/>
            </a:lnRef>
            <a:fillRef idx="2">
              <a:schemeClr val="dk1"/>
            </a:fillRef>
            <a:effectRef idx="1">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MX"/>
            </a:p>
          </p:txBody>
        </p:sp>
        <p:cxnSp>
          <p:nvCxnSpPr>
            <p:cNvPr id="28" name="27 Conector recto de flecha"/>
            <p:cNvCxnSpPr/>
            <p:nvPr/>
          </p:nvCxnSpPr>
          <p:spPr>
            <a:xfrm>
              <a:off x="159026" y="59635"/>
              <a:ext cx="949569" cy="8792"/>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49528959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1282</TotalTime>
  <Words>1908</Words>
  <Application>Microsoft Office PowerPoint</Application>
  <PresentationFormat>Panorámica</PresentationFormat>
  <Paragraphs>508</Paragraphs>
  <Slides>12</Slides>
  <Notes>11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Wingdings</vt:lpstr>
      <vt:lpstr>Tema de Office</vt:lpstr>
      <vt:lpstr>Presentación de PowerPoint</vt:lpstr>
      <vt:lpstr>                            3.3 DIAGRAMA DE CLASES</vt:lpstr>
      <vt:lpstr>3.3 DIAGRAMA DE CLASES</vt:lpstr>
      <vt:lpstr>3.3 DIAGRAMA DE CLASES</vt:lpstr>
      <vt:lpstr>3.3 DIAGRAMA DE CLASES</vt:lpstr>
      <vt:lpstr>3.3 DIAGRAMA DE CLASES</vt:lpstr>
      <vt:lpstr>3.3 DIAGRAMA DE CLASES</vt:lpstr>
      <vt:lpstr>3.3 DIAGRAMA DE CLASES</vt:lpstr>
      <vt:lpstr>3.3 DIAGRAMA DE CLASES</vt:lpstr>
      <vt:lpstr>3.3 DIAGRAMA DE CLASES</vt:lpstr>
      <vt:lpstr>3.3 DIAGRAMA DE CLASES</vt:lpstr>
      <vt:lpstr>3.3 DIAGRAMA DE CLASES</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guillermo velazquez</dc:creator>
  <cp:lastModifiedBy>bjuarezs</cp:lastModifiedBy>
  <cp:revision>38</cp:revision>
  <dcterms:created xsi:type="dcterms:W3CDTF">2017-07-17T13:53:10Z</dcterms:created>
  <dcterms:modified xsi:type="dcterms:W3CDTF">2017-10-31T21:20:59Z</dcterms:modified>
</cp:coreProperties>
</file>