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0" r:id="rId3"/>
    <p:sldId id="271" r:id="rId4"/>
    <p:sldId id="272" r:id="rId5"/>
    <p:sldId id="273" r:id="rId6"/>
    <p:sldId id="274" r:id="rId7"/>
    <p:sldId id="275" r:id="rId8"/>
    <p:sldId id="276" r:id="rId9"/>
    <p:sldId id="277" r:id="rId10"/>
    <p:sldId id="278" r:id="rId11"/>
    <p:sldId id="279" r:id="rId12"/>
    <p:sldId id="280"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ED33"/>
    <a:srgbClr val="339966"/>
    <a:srgbClr val="7EEE32"/>
    <a:srgbClr val="DAD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E03671-F8FA-4F86-B7FC-01F44E3B32DE}" type="datetimeFigureOut">
              <a:rPr lang="es-MX" smtClean="0"/>
              <a:t>31/10/2017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8BFD35-B5D4-43C3-AD6E-3B0F0E2CFF67}" type="slidenum">
              <a:rPr lang="es-MX" smtClean="0"/>
              <a:t>‹Nº›</a:t>
            </a:fld>
            <a:endParaRPr lang="es-MX"/>
          </a:p>
        </p:txBody>
      </p:sp>
    </p:spTree>
    <p:extLst>
      <p:ext uri="{BB962C8B-B14F-4D97-AF65-F5344CB8AC3E}">
        <p14:creationId xmlns:p14="http://schemas.microsoft.com/office/powerpoint/2010/main" val="55269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2</a:t>
            </a:fld>
            <a:endParaRPr lang="en-GB"/>
          </a:p>
        </p:txBody>
      </p:sp>
    </p:spTree>
    <p:extLst>
      <p:ext uri="{BB962C8B-B14F-4D97-AF65-F5344CB8AC3E}">
        <p14:creationId xmlns:p14="http://schemas.microsoft.com/office/powerpoint/2010/main" val="269421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11</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12</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3</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4</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5</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6</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7</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8</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9</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10</a:t>
            </a:fld>
            <a:endParaRPr lang="en-GB"/>
          </a:p>
        </p:txBody>
      </p:sp>
    </p:spTree>
    <p:extLst>
      <p:ext uri="{BB962C8B-B14F-4D97-AF65-F5344CB8AC3E}">
        <p14:creationId xmlns:p14="http://schemas.microsoft.com/office/powerpoint/2010/main" val="1121014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21726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2902364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137219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1088154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77081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564234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B7EED304-837C-4C54-8526-864C2D14F4C8}" type="datetimeFigureOut">
              <a:rPr lang="es-MX" smtClean="0"/>
              <a:t>31/10/2017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520391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B7EED304-837C-4C54-8526-864C2D14F4C8}" type="datetimeFigureOut">
              <a:rPr lang="es-MX" smtClean="0"/>
              <a:t>31/10/2017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02183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7EED304-837C-4C54-8526-864C2D14F4C8}" type="datetimeFigureOut">
              <a:rPr lang="es-MX" smtClean="0"/>
              <a:t>31/10/2017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997221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72148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27488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EED304-837C-4C54-8526-864C2D14F4C8}" type="datetimeFigureOut">
              <a:rPr lang="es-MX" smtClean="0"/>
              <a:t>31/10/2017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B497D-FA81-4325-84C9-6AD3B227EBD3}" type="slidenum">
              <a:rPr lang="es-MX" smtClean="0"/>
              <a:t>‹Nº›</a:t>
            </a:fld>
            <a:endParaRPr lang="es-MX"/>
          </a:p>
        </p:txBody>
      </p:sp>
    </p:spTree>
    <p:extLst>
      <p:ext uri="{BB962C8B-B14F-4D97-AF65-F5344CB8AC3E}">
        <p14:creationId xmlns:p14="http://schemas.microsoft.com/office/powerpoint/2010/main" val="1983615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endParaRPr lang="es-MX"/>
          </a:p>
        </p:txBody>
      </p:sp>
      <p:pic>
        <p:nvPicPr>
          <p:cNvPr id="5" name="Imagen 4"/>
          <p:cNvPicPr>
            <a:picLocks noChangeAspect="1"/>
          </p:cNvPicPr>
          <p:nvPr/>
        </p:nvPicPr>
        <p:blipFill>
          <a:blip r:embed="rId2"/>
          <a:stretch>
            <a:fillRect/>
          </a:stretch>
        </p:blipFill>
        <p:spPr>
          <a:xfrm>
            <a:off x="0" y="0"/>
            <a:ext cx="12192000" cy="6858000"/>
          </a:xfrm>
          <a:prstGeom prst="rect">
            <a:avLst/>
          </a:prstGeom>
        </p:spPr>
      </p:pic>
      <p:grpSp>
        <p:nvGrpSpPr>
          <p:cNvPr id="6" name="Group 7"/>
          <p:cNvGrpSpPr/>
          <p:nvPr/>
        </p:nvGrpSpPr>
        <p:grpSpPr>
          <a:xfrm>
            <a:off x="188045" y="3453826"/>
            <a:ext cx="395541" cy="2357000"/>
            <a:chOff x="1239946" y="722903"/>
            <a:chExt cx="216000" cy="1584840"/>
          </a:xfrm>
          <a:solidFill>
            <a:srgbClr val="339966"/>
          </a:solidFill>
        </p:grpSpPr>
        <p:sp>
          <p:nvSpPr>
            <p:cNvPr id="7" name="Rectangle 5"/>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6"/>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10"/>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 name="Title 1"/>
          <p:cNvSpPr txBox="1">
            <a:spLocks/>
          </p:cNvSpPr>
          <p:nvPr/>
        </p:nvSpPr>
        <p:spPr>
          <a:xfrm>
            <a:off x="619621" y="3567152"/>
            <a:ext cx="5530516" cy="2014210"/>
          </a:xfrm>
          <a:prstGeom prst="rect">
            <a:avLst/>
          </a:prstGeom>
          <a:solidFill>
            <a:schemeClr val="tx1">
              <a:lumMod val="75000"/>
              <a:lumOff val="25000"/>
            </a:schemeClr>
          </a:solidFill>
        </p:spPr>
        <p:txBody>
          <a:bodyPr lIns="0" tIns="0" rIns="0" bIns="0" anchor="t" anchorCtr="0"/>
          <a:lstStyle>
            <a:lvl1pPr algn="l" defTabSz="914400" rtl="0" eaLnBrk="1" latinLnBrk="0" hangingPunct="1">
              <a:lnSpc>
                <a:spcPts val="3000"/>
              </a:lnSpc>
              <a:spcBef>
                <a:spcPct val="0"/>
              </a:spcBef>
              <a:buNone/>
              <a:defRPr sz="2400" kern="1200">
                <a:solidFill>
                  <a:schemeClr val="bg1"/>
                </a:solidFill>
                <a:latin typeface="+mj-lt"/>
                <a:ea typeface="+mj-ea"/>
                <a:cs typeface="+mj-cs"/>
              </a:defRPr>
            </a:lvl1pPr>
          </a:lstStyle>
          <a:p>
            <a:pPr algn="ctr">
              <a:lnSpc>
                <a:spcPct val="100000"/>
              </a:lnSpc>
            </a:pPr>
            <a:r>
              <a:rPr lang="es-MX" sz="3200" b="1" dirty="0">
                <a:latin typeface="+mn-lt"/>
              </a:rPr>
              <a:t>UNIDAD </a:t>
            </a:r>
            <a:r>
              <a:rPr lang="es-MX" sz="3200" b="1" dirty="0" smtClean="0">
                <a:latin typeface="+mn-lt"/>
              </a:rPr>
              <a:t>III </a:t>
            </a:r>
            <a:r>
              <a:rPr lang="es-MX" sz="3200" b="1" dirty="0"/>
              <a:t>ANÁLISIS Y DISEÑO EN EL DESARROLLO DE </a:t>
            </a:r>
            <a:r>
              <a:rPr lang="es-MX" sz="3200" b="1" dirty="0" smtClean="0"/>
              <a:t>SOFTWARE</a:t>
            </a:r>
          </a:p>
          <a:p>
            <a:pPr algn="ctr">
              <a:lnSpc>
                <a:spcPct val="100000"/>
              </a:lnSpc>
            </a:pPr>
            <a:r>
              <a:rPr lang="en-US" sz="3200" b="1" dirty="0" smtClean="0">
                <a:latin typeface="+mn-lt"/>
              </a:rPr>
              <a:t>3.2 </a:t>
            </a:r>
            <a:r>
              <a:rPr lang="en-US" sz="2800" dirty="0" smtClean="0">
                <a:latin typeface="+mn-lt"/>
              </a:rPr>
              <a:t>DIAGRAMA DE CASO DE USO</a:t>
            </a:r>
          </a:p>
          <a:p>
            <a:pPr>
              <a:lnSpc>
                <a:spcPts val="2250"/>
              </a:lnSpc>
            </a:pPr>
            <a:r>
              <a:rPr lang="en-US" sz="2000" b="1" dirty="0" smtClean="0">
                <a:latin typeface="+mn-lt"/>
              </a:rPr>
              <a:t>  PROFESOR: BRENDA JUÁREZ SANTIAGO</a:t>
            </a:r>
          </a:p>
        </p:txBody>
      </p:sp>
      <p:grpSp>
        <p:nvGrpSpPr>
          <p:cNvPr id="12" name="Group 7"/>
          <p:cNvGrpSpPr/>
          <p:nvPr/>
        </p:nvGrpSpPr>
        <p:grpSpPr>
          <a:xfrm flipH="1">
            <a:off x="6186173" y="3453826"/>
            <a:ext cx="244800" cy="2357000"/>
            <a:chOff x="1239946" y="722903"/>
            <a:chExt cx="216000" cy="1584840"/>
          </a:xfrm>
          <a:solidFill>
            <a:srgbClr val="339966"/>
          </a:solidFill>
        </p:grpSpPr>
        <p:sp>
          <p:nvSpPr>
            <p:cNvPr id="13" name="Rectangle 21"/>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22"/>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23"/>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47524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dirty="0" smtClean="0"/>
              <a:t>GENERALIZACIÓN</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2" y="1190061"/>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r>
              <a:rPr lang="es-MX" sz="2400" dirty="0">
                <a:solidFill>
                  <a:schemeClr val="tx1"/>
                </a:solidFill>
              </a:rPr>
              <a:t>Este tipo de relación es uno de los más utilizados, cumple una doble función dependiendo de su estereotipo, que puede ser de Uso (&lt;&lt;uses&gt;&gt;) o de Herencia (&lt;&lt;</a:t>
            </a:r>
            <a:r>
              <a:rPr lang="es-MX" sz="2400" dirty="0" err="1">
                <a:solidFill>
                  <a:schemeClr val="tx1"/>
                </a:solidFill>
              </a:rPr>
              <a:t>extends</a:t>
            </a:r>
            <a:r>
              <a:rPr lang="es-MX" sz="2400" dirty="0" smtClean="0">
                <a:solidFill>
                  <a:schemeClr val="tx1"/>
                </a:solidFill>
              </a:rPr>
              <a:t>&gt;&gt;).</a:t>
            </a:r>
          </a:p>
          <a:p>
            <a:pPr marL="342900" indent="-342900" algn="just">
              <a:buFont typeface="Wingdings" panose="05000000000000000000" pitchFamily="2" charset="2"/>
              <a:buChar char="Ø"/>
            </a:pPr>
            <a:r>
              <a:rPr lang="es-MX" sz="2400" dirty="0" err="1">
                <a:solidFill>
                  <a:schemeClr val="tx1"/>
                </a:solidFill>
              </a:rPr>
              <a:t>Extends</a:t>
            </a:r>
            <a:r>
              <a:rPr lang="es-MX" sz="2400" dirty="0">
                <a:solidFill>
                  <a:schemeClr val="tx1"/>
                </a:solidFill>
              </a:rPr>
              <a:t>: Se recomienda utilizar cuando un caso de uso es similar a </a:t>
            </a:r>
            <a:r>
              <a:rPr lang="es-MX" sz="2400" dirty="0" smtClean="0">
                <a:solidFill>
                  <a:schemeClr val="tx1"/>
                </a:solidFill>
              </a:rPr>
              <a:t>otro</a:t>
            </a:r>
          </a:p>
          <a:p>
            <a:pPr marL="342900" indent="-342900" algn="just">
              <a:buFont typeface="Wingdings" panose="05000000000000000000" pitchFamily="2" charset="2"/>
              <a:buChar char="Ø"/>
            </a:pPr>
            <a:r>
              <a:rPr lang="es-MX" sz="2400" dirty="0">
                <a:solidFill>
                  <a:schemeClr val="tx1"/>
                </a:solidFill>
              </a:rPr>
              <a:t>Uses: Se recomienda utilizar cuando se tiene un conjunto de características que son similares en más de un caso de uso y no se desea mantener copiada la descripción de la característica. </a:t>
            </a:r>
          </a:p>
          <a:p>
            <a:pPr>
              <a:lnSpc>
                <a:spcPct val="150000"/>
              </a:lnSpc>
            </a:pPr>
            <a:endParaRPr lang="es-MX" sz="2400" dirty="0"/>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9"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4100" name="Imagen 14" descr="https://users.dcc.uchile.cl/~psalinas/uml/img/modelo/herenci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61584" y="2971801"/>
            <a:ext cx="1327008" cy="472322"/>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9257546" y="3595828"/>
            <a:ext cx="1935082" cy="307777"/>
          </a:xfrm>
          <a:prstGeom prst="rect">
            <a:avLst/>
          </a:prstGeom>
        </p:spPr>
        <p:txBody>
          <a:bodyPr wrap="none">
            <a:spAutoFit/>
          </a:bodyPr>
          <a:lstStyle/>
          <a:p>
            <a:pPr lvl="0" algn="ctr" fontAlgn="base">
              <a:spcBef>
                <a:spcPct val="0"/>
              </a:spcBef>
              <a:spcAft>
                <a:spcPct val="0"/>
              </a:spcAft>
            </a:pPr>
            <a:r>
              <a:rPr lang="es-MX" altLang="es-MX" sz="1400" i="1" dirty="0">
                <a:solidFill>
                  <a:srgbClr val="0070C0"/>
                </a:solidFill>
                <a:latin typeface="Calibri" pitchFamily="34" charset="0"/>
                <a:ea typeface="Calibri" pitchFamily="34" charset="0"/>
                <a:cs typeface="Times New Roman" pitchFamily="18" charset="0"/>
              </a:rPr>
              <a:t>Figura </a:t>
            </a:r>
            <a:r>
              <a:rPr lang="es-MX" altLang="es-MX" sz="1400" i="1" dirty="0" smtClean="0">
                <a:solidFill>
                  <a:srgbClr val="0070C0"/>
                </a:solidFill>
                <a:latin typeface="Calibri" pitchFamily="34" charset="0"/>
                <a:ea typeface="Calibri" pitchFamily="34" charset="0"/>
                <a:cs typeface="Times New Roman" pitchFamily="18" charset="0"/>
              </a:rPr>
              <a:t>5  </a:t>
            </a:r>
            <a:r>
              <a:rPr lang="es-MX" altLang="es-MX" sz="1400" i="1" dirty="0">
                <a:solidFill>
                  <a:srgbClr val="0070C0"/>
                </a:solidFill>
                <a:latin typeface="Calibri" pitchFamily="34" charset="0"/>
                <a:ea typeface="Calibri" pitchFamily="34" charset="0"/>
                <a:cs typeface="Times New Roman" pitchFamily="18" charset="0"/>
              </a:rPr>
              <a:t>Generalización</a:t>
            </a:r>
            <a:endParaRPr lang="es-MX" altLang="es-MX" sz="1400" dirty="0">
              <a:latin typeface="Arial" pitchFamily="34" charset="0"/>
              <a:cs typeface="Arial" pitchFamily="34" charset="0"/>
            </a:endParaRPr>
          </a:p>
        </p:txBody>
      </p:sp>
    </p:spTree>
    <p:extLst>
      <p:ext uri="{BB962C8B-B14F-4D97-AF65-F5344CB8AC3E}">
        <p14:creationId xmlns:p14="http://schemas.microsoft.com/office/powerpoint/2010/main" val="1837827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a:t>
            </a:r>
            <a:r>
              <a:rPr lang="es-MX" b="1"/>
              <a:t>DE </a:t>
            </a:r>
            <a:r>
              <a:rPr lang="es-MX" b="1" smtClean="0"/>
              <a:t>CASOS DE USO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dirty="0" smtClean="0"/>
              <a:t>CARACTERISTICAS</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4"/>
            <a:ext cx="8226977" cy="5170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Los casos de uso pretenden ser herramientas simples para describir el comportamiento del software o de los sistemas. Un caso de uso contiene una descripción textual de todas las maneras que los actores previstos podrían trabajar con el software o el sistema. </a:t>
            </a:r>
            <a:endParaRPr lang="es-MX" sz="2400" dirty="0" smtClean="0">
              <a:solidFill>
                <a:schemeClr val="tx1"/>
              </a:solidFill>
            </a:endParaRPr>
          </a:p>
          <a:p>
            <a:pPr algn="just">
              <a:lnSpc>
                <a:spcPct val="150000"/>
              </a:lnSpc>
            </a:pPr>
            <a:r>
              <a:rPr lang="es-MX" sz="2400" dirty="0" smtClean="0">
                <a:solidFill>
                  <a:schemeClr val="tx1"/>
                </a:solidFill>
              </a:rPr>
              <a:t>Un </a:t>
            </a:r>
            <a:r>
              <a:rPr lang="es-MX" sz="2400" dirty="0">
                <a:solidFill>
                  <a:schemeClr val="tx1"/>
                </a:solidFill>
              </a:rPr>
              <a:t>caso de uso debe:</a:t>
            </a:r>
          </a:p>
          <a:p>
            <a:pPr marL="342900" lvl="0" indent="-342900" algn="just">
              <a:lnSpc>
                <a:spcPct val="150000"/>
              </a:lnSpc>
              <a:buFont typeface="Wingdings" panose="05000000000000000000" pitchFamily="2" charset="2"/>
              <a:buChar char="Ø"/>
            </a:pPr>
            <a:r>
              <a:rPr lang="es-MX" sz="2400" dirty="0">
                <a:solidFill>
                  <a:schemeClr val="tx1"/>
                </a:solidFill>
              </a:rPr>
              <a:t>Describir una tarea del negocio que sirva a una meta de negocio tener un nivel apropiado del detalle.</a:t>
            </a:r>
          </a:p>
          <a:p>
            <a:pPr marL="342900" lvl="0" indent="-342900" algn="just">
              <a:lnSpc>
                <a:spcPct val="150000"/>
              </a:lnSpc>
              <a:buFont typeface="Wingdings" panose="05000000000000000000" pitchFamily="2" charset="2"/>
              <a:buChar char="Ø"/>
            </a:pPr>
            <a:r>
              <a:rPr lang="es-MX" sz="2400" dirty="0">
                <a:solidFill>
                  <a:schemeClr val="tx1"/>
                </a:solidFill>
              </a:rPr>
              <a:t>Ser bastante sencillo como que un desarrollador lo elabore en un único lanzamiento</a:t>
            </a:r>
            <a:r>
              <a:rPr lang="es-MX" sz="2400" dirty="0" smtClean="0">
                <a:solidFill>
                  <a:schemeClr val="tx1"/>
                </a:solidFill>
              </a:rPr>
              <a:t>.</a:t>
            </a:r>
            <a:endParaRPr lang="es-MX" sz="2400" dirty="0">
              <a:solidFill>
                <a:schemeClr val="tx1"/>
              </a:solidFill>
            </a:endParaRPr>
          </a:p>
        </p:txBody>
      </p:sp>
    </p:spTree>
    <p:extLst>
      <p:ext uri="{BB962C8B-B14F-4D97-AF65-F5344CB8AC3E}">
        <p14:creationId xmlns:p14="http://schemas.microsoft.com/office/powerpoint/2010/main" val="123494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a:t>
            </a:r>
            <a:r>
              <a:rPr lang="es-MX" b="1"/>
              <a:t>DE </a:t>
            </a:r>
            <a:r>
              <a:rPr lang="es-MX" b="1" smtClean="0"/>
              <a:t>CASOS DE USO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smtClean="0"/>
              <a:t>DOCUMENTACIÓN</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8112677"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lvl="0" algn="just">
              <a:lnSpc>
                <a:spcPct val="150000"/>
              </a:lnSpc>
            </a:pPr>
            <a:r>
              <a:rPr lang="es-MX" sz="2400" dirty="0">
                <a:solidFill>
                  <a:schemeClr val="tx1"/>
                </a:solidFill>
              </a:rPr>
              <a:t>Es una descripción textual detallada de cada uno de los casos de uso identificados. Estos documentos son sumamente críticos ya que a partir de estos se desarrollará el sistema completo. Las descripciones de los casos de uso representan todas las posibles interacciones de los actores con el sistema únicamente en base a eventos enviados o recibidos por los actores. </a:t>
            </a:r>
          </a:p>
        </p:txBody>
      </p:sp>
    </p:spTree>
    <p:extLst>
      <p:ext uri="{BB962C8B-B14F-4D97-AF65-F5344CB8AC3E}">
        <p14:creationId xmlns:p14="http://schemas.microsoft.com/office/powerpoint/2010/main" val="1406269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191" y="1168382"/>
            <a:ext cx="9525000" cy="5661299"/>
          </a:xfrm>
          <a:prstGeom prst="rect">
            <a:avLst/>
          </a:prstGeom>
        </p:spPr>
      </p:pic>
      <p:sp>
        <p:nvSpPr>
          <p:cNvPr id="2" name="Title 1"/>
          <p:cNvSpPr>
            <a:spLocks noGrp="1"/>
          </p:cNvSpPr>
          <p:nvPr>
            <p:ph type="title"/>
          </p:nvPr>
        </p:nvSpPr>
        <p:spPr>
          <a:xfrm>
            <a:off x="345403" y="282988"/>
            <a:ext cx="11473200" cy="504000"/>
          </a:xfrm>
        </p:spPr>
        <p:txBody>
          <a:bodyPr>
            <a:noAutofit/>
          </a:bodyPr>
          <a:lstStyle/>
          <a:p>
            <a:pPr algn="r">
              <a:lnSpc>
                <a:spcPct val="100000"/>
              </a:lnSpc>
            </a:pPr>
            <a:r>
              <a:rPr lang="en-GB" dirty="0" smtClean="0">
                <a:solidFill>
                  <a:schemeClr val="tx1"/>
                </a:solidFill>
              </a:rPr>
              <a:t>                            </a:t>
            </a:r>
            <a:r>
              <a:rPr lang="es-MX" b="1" dirty="0" smtClean="0"/>
              <a:t>3.5 DIAGRAMA DE  CASOS DE USO</a:t>
            </a:r>
            <a:endParaRPr lang="es-MX" b="1" dirty="0"/>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3873501" y="1714500"/>
            <a:ext cx="2451100" cy="51151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1867"/>
              </a:lnSpc>
              <a:spcAft>
                <a:spcPts val="800"/>
              </a:spcAft>
            </a:pPr>
            <a:r>
              <a:rPr lang="en-GB" sz="3733" dirty="0">
                <a:solidFill>
                  <a:schemeClr val="bg1"/>
                </a:solidFill>
              </a:rPr>
              <a:t>20% </a:t>
            </a:r>
            <a:r>
              <a:rPr lang="en-GB" sz="2400" dirty="0">
                <a:solidFill>
                  <a:schemeClr val="bg1"/>
                </a:solidFill>
              </a:rPr>
              <a:t/>
            </a:r>
            <a:br>
              <a:rPr lang="en-GB" sz="2400" dirty="0">
                <a:solidFill>
                  <a:schemeClr val="bg1"/>
                </a:solidFill>
              </a:rPr>
            </a:br>
            <a:r>
              <a:rPr lang="en-GB" sz="2400" dirty="0">
                <a:solidFill>
                  <a:schemeClr val="bg1"/>
                </a:solidFill>
              </a:rPr>
              <a:t>das </a:t>
            </a:r>
            <a:r>
              <a:rPr lang="en-GB" sz="2400" dirty="0" err="1">
                <a:solidFill>
                  <a:schemeClr val="bg1"/>
                </a:solidFill>
              </a:rPr>
              <a:t>empresas</a:t>
            </a:r>
            <a:r>
              <a:rPr lang="en-GB" sz="2400" dirty="0">
                <a:solidFill>
                  <a:schemeClr val="bg1"/>
                </a:solidFill>
              </a:rPr>
              <a:t> da Fortune 500 </a:t>
            </a:r>
            <a:r>
              <a:rPr lang="en-GB" sz="2400" dirty="0" err="1">
                <a:solidFill>
                  <a:schemeClr val="bg1"/>
                </a:solidFill>
              </a:rPr>
              <a:t>escolhem</a:t>
            </a:r>
            <a:r>
              <a:rPr lang="en-GB" sz="2400" dirty="0">
                <a:solidFill>
                  <a:schemeClr val="bg1"/>
                </a:solidFill>
              </a:rPr>
              <a:t> a </a:t>
            </a:r>
            <a:r>
              <a:rPr lang="en-GB" sz="2400" dirty="0" err="1">
                <a:solidFill>
                  <a:schemeClr val="bg1"/>
                </a:solidFill>
              </a:rPr>
              <a:t>Arkadin</a:t>
            </a:r>
            <a:r>
              <a:rPr lang="en-GB" sz="2400" dirty="0">
                <a:solidFill>
                  <a:schemeClr val="bg1"/>
                </a:solidFill>
              </a:rPr>
              <a:t> para </a:t>
            </a:r>
            <a:r>
              <a:rPr lang="en-GB" sz="2400" dirty="0" err="1">
                <a:solidFill>
                  <a:schemeClr val="bg1"/>
                </a:solidFill>
              </a:rPr>
              <a:t>seus</a:t>
            </a:r>
            <a:r>
              <a:rPr lang="en-GB" sz="2400" dirty="0">
                <a:solidFill>
                  <a:schemeClr val="bg1"/>
                </a:solidFill>
              </a:rPr>
              <a:t> </a:t>
            </a: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endParaRPr lang="en-GB" sz="2400" dirty="0">
              <a:solidFill>
                <a:schemeClr val="bg1"/>
              </a:solidFill>
            </a:endParaRPr>
          </a:p>
          <a:p>
            <a:pPr>
              <a:lnSpc>
                <a:spcPts val="2133"/>
              </a:lnSpc>
            </a:pPr>
            <a:endParaRPr lang="en-GB" sz="2400" dirty="0">
              <a:solidFill>
                <a:schemeClr val="bg1"/>
              </a:solidFill>
            </a:endParaRPr>
          </a:p>
          <a:p>
            <a:pPr>
              <a:lnSpc>
                <a:spcPts val="1867"/>
              </a:lnSpc>
              <a:spcAft>
                <a:spcPts val="800"/>
              </a:spcAft>
            </a:pPr>
            <a:r>
              <a:rPr lang="en-GB" sz="3733" dirty="0">
                <a:solidFill>
                  <a:schemeClr val="bg1"/>
                </a:solidFill>
              </a:rPr>
              <a:t>+ de 5000</a:t>
            </a:r>
            <a:r>
              <a:rPr lang="en-GB" sz="2400" dirty="0">
                <a:solidFill>
                  <a:schemeClr val="bg1"/>
                </a:solidFill>
              </a:rPr>
              <a:t/>
            </a:r>
            <a:br>
              <a:rPr lang="en-GB" sz="2400" dirty="0">
                <a:solidFill>
                  <a:schemeClr val="bg1"/>
                </a:solidFill>
              </a:rPr>
            </a:b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r>
              <a:rPr lang="en-GB" sz="2400" dirty="0">
                <a:solidFill>
                  <a:schemeClr val="bg1"/>
                </a:solidFill>
              </a:rPr>
              <a:t> por </a:t>
            </a:r>
            <a:r>
              <a:rPr lang="en-GB" sz="2400" dirty="0" err="1">
                <a:solidFill>
                  <a:schemeClr val="bg1"/>
                </a:solidFill>
              </a:rPr>
              <a:t>ano</a:t>
            </a:r>
            <a:endParaRPr lang="en-GB" sz="2400" dirty="0">
              <a:solidFill>
                <a:schemeClr val="bg1"/>
              </a:solidFill>
            </a:endParaRPr>
          </a:p>
          <a:p>
            <a:pPr>
              <a:lnSpc>
                <a:spcPts val="2133"/>
              </a:lnSpc>
            </a:pPr>
            <a:endParaRPr lang="en-GB" sz="2400" dirty="0">
              <a:solidFill>
                <a:schemeClr val="bg1"/>
              </a:solidFill>
            </a:endParaRPr>
          </a:p>
          <a:p>
            <a:pPr>
              <a:lnSpc>
                <a:spcPts val="1867"/>
              </a:lnSpc>
              <a:spcAft>
                <a:spcPts val="800"/>
              </a:spcAft>
            </a:pPr>
            <a:r>
              <a:rPr lang="en-GB" sz="3733" dirty="0">
                <a:solidFill>
                  <a:schemeClr val="bg1"/>
                </a:solidFill>
              </a:rPr>
              <a:t>2500 </a:t>
            </a:r>
            <a:r>
              <a:rPr lang="en-GB" sz="2400" dirty="0">
                <a:solidFill>
                  <a:schemeClr val="bg1"/>
                </a:solidFill>
              </a:rPr>
              <a:t/>
            </a:r>
            <a:br>
              <a:rPr lang="en-GB" sz="2400" dirty="0">
                <a:solidFill>
                  <a:schemeClr val="bg1"/>
                </a:solidFill>
              </a:rPr>
            </a:br>
            <a:r>
              <a:rPr lang="en-GB" sz="2400" dirty="0" err="1" smtClean="0">
                <a:solidFill>
                  <a:schemeClr val="bg1"/>
                </a:solidFill>
              </a:rPr>
              <a:t>companias</a:t>
            </a:r>
            <a:r>
              <a:rPr lang="en-GB" sz="2400" dirty="0" smtClean="0">
                <a:solidFill>
                  <a:schemeClr val="bg1"/>
                </a:solidFill>
              </a:rPr>
              <a:t> </a:t>
            </a:r>
            <a:r>
              <a:rPr lang="en-GB" sz="2400" dirty="0" err="1">
                <a:solidFill>
                  <a:schemeClr val="bg1"/>
                </a:solidFill>
              </a:rPr>
              <a:t>confiam</a:t>
            </a:r>
            <a:r>
              <a:rPr lang="en-GB" sz="2400" dirty="0">
                <a:solidFill>
                  <a:schemeClr val="bg1"/>
                </a:solidFill>
              </a:rPr>
              <a:t> </a:t>
            </a:r>
            <a:r>
              <a:rPr lang="en-GB" sz="2400" dirty="0" err="1">
                <a:solidFill>
                  <a:schemeClr val="bg1"/>
                </a:solidFill>
              </a:rPr>
              <a:t>na</a:t>
            </a:r>
            <a:r>
              <a:rPr lang="en-GB" sz="2400" dirty="0">
                <a:solidFill>
                  <a:schemeClr val="bg1"/>
                </a:solidFill>
              </a:rPr>
              <a:t> </a:t>
            </a:r>
            <a:r>
              <a:rPr lang="en-GB" sz="2400" dirty="0" err="1">
                <a:solidFill>
                  <a:schemeClr val="bg1"/>
                </a:solidFill>
              </a:rPr>
              <a:t>Arkadin</a:t>
            </a:r>
            <a:r>
              <a:rPr lang="en-GB" sz="2400" dirty="0">
                <a:solidFill>
                  <a:schemeClr val="bg1"/>
                </a:solidFill>
              </a:rPr>
              <a:t> para </a:t>
            </a:r>
            <a:r>
              <a:rPr lang="en-GB" sz="2400" dirty="0" err="1">
                <a:solidFill>
                  <a:schemeClr val="bg1"/>
                </a:solidFill>
              </a:rPr>
              <a:t>fazer</a:t>
            </a:r>
            <a:r>
              <a:rPr lang="en-GB" sz="2400" dirty="0">
                <a:solidFill>
                  <a:schemeClr val="bg1"/>
                </a:solidFill>
              </a:rPr>
              <a:t> </a:t>
            </a:r>
            <a:r>
              <a:rPr lang="en-GB" sz="2400" dirty="0" err="1">
                <a:solidFill>
                  <a:schemeClr val="bg1"/>
                </a:solidFill>
              </a:rPr>
              <a:t>seus</a:t>
            </a:r>
            <a:r>
              <a:rPr lang="en-GB" sz="2400" dirty="0">
                <a:solidFill>
                  <a:schemeClr val="bg1"/>
                </a:solidFill>
              </a:rPr>
              <a:t> </a:t>
            </a: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endParaRPr lang="en-GB" sz="2400" b="1" dirty="0">
              <a:solidFill>
                <a:schemeClr val="bg1"/>
              </a:solidFill>
            </a:endParaRPr>
          </a:p>
        </p:txBody>
      </p:sp>
      <p:pic>
        <p:nvPicPr>
          <p:cNvPr id="23" name="Imagen 22"/>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r="43897"/>
          <a:stretch/>
        </p:blipFill>
        <p:spPr>
          <a:xfrm>
            <a:off x="2681294" y="1182392"/>
            <a:ext cx="5343769" cy="5675608"/>
          </a:xfrm>
          <a:prstGeom prst="rect">
            <a:avLst/>
          </a:prstGeom>
        </p:spPr>
      </p:pic>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8" name="object 9"/>
          <p:cNvSpPr txBox="1"/>
          <p:nvPr/>
        </p:nvSpPr>
        <p:spPr>
          <a:xfrm>
            <a:off x="471547" y="1456492"/>
            <a:ext cx="2564443" cy="307777"/>
          </a:xfrm>
          <a:prstGeom prst="rect">
            <a:avLst/>
          </a:prstGeom>
        </p:spPr>
        <p:txBody>
          <a:bodyPr vert="horz" wrap="square" lIns="0" tIns="0" rIns="0" bIns="0" rtlCol="0">
            <a:spAutoFit/>
          </a:bodyPr>
          <a:lstStyle/>
          <a:p>
            <a:pPr marL="7694" marR="3076" indent="1155" algn="ctr" defTabSz="553205">
              <a:lnSpc>
                <a:spcPts val="2400"/>
              </a:lnSpc>
            </a:pPr>
            <a:r>
              <a:rPr lang="en-GB" sz="2400" b="1" spc="-5" dirty="0" smtClean="0">
                <a:solidFill>
                  <a:schemeClr val="bg1"/>
                </a:solidFill>
                <a:cs typeface="Calibri"/>
              </a:rPr>
              <a:t>DEFINICION</a:t>
            </a:r>
            <a:endParaRPr lang="en-GB" sz="2400" b="1" spc="-5" dirty="0">
              <a:solidFill>
                <a:schemeClr val="bg1"/>
              </a:solidFill>
              <a:cs typeface="Calibri"/>
            </a:endParaRPr>
          </a:p>
        </p:txBody>
      </p: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6" name="Rectangle 15"/>
          <p:cNvSpPr/>
          <p:nvPr/>
        </p:nvSpPr>
        <p:spPr>
          <a:xfrm>
            <a:off x="-2"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2" name="Triangle isocèle 18"/>
          <p:cNvSpPr/>
          <p:nvPr/>
        </p:nvSpPr>
        <p:spPr>
          <a:xfrm rot="5400000">
            <a:off x="3288658" y="1744737"/>
            <a:ext cx="331178" cy="179026"/>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20"/>
          <p:cNvSpPr/>
          <p:nvPr/>
        </p:nvSpPr>
        <p:spPr>
          <a:xfrm>
            <a:off x="3721377" y="1456492"/>
            <a:ext cx="4054375" cy="2935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t>El diagrama de casos de uso representa la forma en como un Cliente (Actor) opera con el sistema en desarrollo, además de la forma, tipo y orden en como los elementos interactúan (operaciones o casos de uso).</a:t>
            </a:r>
          </a:p>
          <a:p>
            <a:pPr algn="just"/>
            <a:endParaRPr lang="es-MX" sz="2400" u="sng" dirty="0"/>
          </a:p>
        </p:txBody>
      </p:sp>
    </p:spTree>
    <p:extLst>
      <p:ext uri="{BB962C8B-B14F-4D97-AF65-F5344CB8AC3E}">
        <p14:creationId xmlns:p14="http://schemas.microsoft.com/office/powerpoint/2010/main" val="409778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191" y="1168382"/>
            <a:ext cx="9525000" cy="5661299"/>
          </a:xfrm>
          <a:prstGeom prst="rect">
            <a:avLst/>
          </a:prstGeom>
        </p:spPr>
      </p:pic>
      <p:pic>
        <p:nvPicPr>
          <p:cNvPr id="26" name="Imagen 25"/>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r="43897"/>
          <a:stretch/>
        </p:blipFill>
        <p:spPr>
          <a:xfrm>
            <a:off x="2681293" y="1168233"/>
            <a:ext cx="5343769" cy="5675608"/>
          </a:xfrm>
          <a:prstGeom prst="rect">
            <a:avLst/>
          </a:prstGeom>
        </p:spPr>
      </p:pic>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ELEMENTOS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541179" y="1318875"/>
            <a:ext cx="4600084"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342900" indent="-342900">
              <a:lnSpc>
                <a:spcPct val="150000"/>
              </a:lnSpc>
              <a:buFont typeface="Wingdings" panose="05000000000000000000" pitchFamily="2" charset="2"/>
              <a:buChar char="Ø"/>
            </a:pPr>
            <a:r>
              <a:rPr lang="es-MX" sz="2400" dirty="0"/>
              <a:t>Actor</a:t>
            </a:r>
          </a:p>
          <a:p>
            <a:pPr marL="342900" indent="-342900">
              <a:lnSpc>
                <a:spcPct val="150000"/>
              </a:lnSpc>
              <a:buFont typeface="Wingdings" panose="05000000000000000000" pitchFamily="2" charset="2"/>
              <a:buChar char="Ø"/>
            </a:pPr>
            <a:r>
              <a:rPr lang="es-MX" sz="2400" dirty="0"/>
              <a:t>Tipos de Autores</a:t>
            </a:r>
          </a:p>
          <a:p>
            <a:pPr marL="342900" indent="-342900">
              <a:lnSpc>
                <a:spcPct val="150000"/>
              </a:lnSpc>
              <a:buFont typeface="Wingdings" panose="05000000000000000000" pitchFamily="2" charset="2"/>
              <a:buChar char="Ø"/>
            </a:pPr>
            <a:r>
              <a:rPr lang="es-MX" sz="2400" dirty="0"/>
              <a:t>Casa de uso</a:t>
            </a:r>
          </a:p>
          <a:p>
            <a:pPr marL="342900" indent="-342900">
              <a:lnSpc>
                <a:spcPct val="150000"/>
              </a:lnSpc>
              <a:buFont typeface="Wingdings" panose="05000000000000000000" pitchFamily="2" charset="2"/>
              <a:buChar char="Ø"/>
            </a:pPr>
            <a:r>
              <a:rPr lang="es-MX" sz="2400" dirty="0"/>
              <a:t>Relaciones</a:t>
            </a:r>
          </a:p>
          <a:p>
            <a:pPr marL="342900" indent="-342900">
              <a:lnSpc>
                <a:spcPct val="150000"/>
              </a:lnSpc>
              <a:buFont typeface="Wingdings" panose="05000000000000000000" pitchFamily="2" charset="2"/>
              <a:buChar char="Ø"/>
            </a:pPr>
            <a:r>
              <a:rPr lang="es-MX" sz="2400" dirty="0" smtClean="0"/>
              <a:t>Asociación</a:t>
            </a:r>
            <a:endParaRPr lang="es-MX" sz="2400" dirty="0"/>
          </a:p>
          <a:p>
            <a:pPr marL="342900" indent="-342900">
              <a:lnSpc>
                <a:spcPct val="150000"/>
              </a:lnSpc>
              <a:buFont typeface="Wingdings" panose="05000000000000000000" pitchFamily="2" charset="2"/>
              <a:buChar char="Ø"/>
            </a:pPr>
            <a:r>
              <a:rPr lang="es-MX" sz="2400" dirty="0"/>
              <a:t>Dependencia o </a:t>
            </a:r>
            <a:r>
              <a:rPr lang="es-MX" sz="2400" dirty="0" smtClean="0"/>
              <a:t>Instanciación</a:t>
            </a:r>
            <a:endParaRPr lang="es-MX" sz="2400" dirty="0"/>
          </a:p>
          <a:p>
            <a:pPr marL="342900" indent="-342900">
              <a:lnSpc>
                <a:spcPct val="150000"/>
              </a:lnSpc>
              <a:buFont typeface="Wingdings" panose="05000000000000000000" pitchFamily="2" charset="2"/>
              <a:buChar char="Ø"/>
            </a:pPr>
            <a:r>
              <a:rPr lang="es-MX" sz="2400" dirty="0" smtClean="0"/>
              <a:t>Generalización</a:t>
            </a:r>
            <a:endParaRPr lang="es-MX" sz="2400" dirty="0"/>
          </a:p>
          <a:p>
            <a:pPr marL="342900" indent="-342900">
              <a:lnSpc>
                <a:spcPct val="150000"/>
              </a:lnSpc>
              <a:buFont typeface="Wingdings" panose="05000000000000000000" pitchFamily="2" charset="2"/>
              <a:buChar char="Ø"/>
            </a:pPr>
            <a:r>
              <a:rPr lang="es-MX" sz="2400" dirty="0" smtClean="0"/>
              <a:t>Características</a:t>
            </a:r>
            <a:endParaRPr lang="es-MX" sz="2400" dirty="0"/>
          </a:p>
          <a:p>
            <a:pPr marL="342900" indent="-342900">
              <a:lnSpc>
                <a:spcPct val="150000"/>
              </a:lnSpc>
              <a:buFont typeface="Wingdings" panose="05000000000000000000" pitchFamily="2" charset="2"/>
              <a:buChar char="Ø"/>
            </a:pPr>
            <a:r>
              <a:rPr lang="es-MX" sz="2400" dirty="0" smtClean="0"/>
              <a:t>Documentación</a:t>
            </a:r>
            <a:endParaRPr lang="es-MX" sz="2400" dirty="0"/>
          </a:p>
          <a:p>
            <a:pPr>
              <a:lnSpc>
                <a:spcPct val="150000"/>
              </a:lnSpc>
            </a:pPr>
            <a:endParaRPr lang="es-MX" sz="2400" dirty="0"/>
          </a:p>
        </p:txBody>
      </p:sp>
    </p:spTree>
    <p:extLst>
      <p:ext uri="{BB962C8B-B14F-4D97-AF65-F5344CB8AC3E}">
        <p14:creationId xmlns:p14="http://schemas.microsoft.com/office/powerpoint/2010/main" val="1893428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ACTOR</a:t>
            </a: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Una definición previa, es que un Actor es un rol que un usuario juega con respecto al sistema. Es importante destacar el uso de la palabra rol, pues con esto se especifica que un Actor no necesariamente representa a una persona en particular, sino más bien la labor que realiza frente al sistema.</a:t>
            </a:r>
          </a:p>
          <a:p>
            <a:pPr lvl="0"/>
            <a:endParaRPr lang="es-MX" sz="2400" b="1" dirty="0">
              <a:solidFill>
                <a:schemeClr val="tx1"/>
              </a:solidFill>
            </a:endParaRPr>
          </a:p>
          <a:p>
            <a:pPr>
              <a:lnSpc>
                <a:spcPct val="150000"/>
              </a:lnSpc>
            </a:pPr>
            <a:endParaRPr lang="es-MX" sz="2400" dirty="0"/>
          </a:p>
        </p:txBody>
      </p:sp>
      <p:sp>
        <p:nvSpPr>
          <p:cNvPr id="8"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1028" name="Imagen 8" descr="https://users.dcc.uchile.cl/~psalinas/uml/img/usecase/acto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7149" y="2190919"/>
            <a:ext cx="1070280" cy="1017642"/>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p:nvSpPr>
        <p:spPr>
          <a:xfrm>
            <a:off x="9531730" y="3307974"/>
            <a:ext cx="1210011" cy="307777"/>
          </a:xfrm>
          <a:prstGeom prst="rect">
            <a:avLst/>
          </a:prstGeom>
        </p:spPr>
        <p:txBody>
          <a:bodyPr wrap="none">
            <a:spAutoFit/>
          </a:bodyPr>
          <a:lstStyle/>
          <a:p>
            <a:r>
              <a:rPr lang="es-MX" sz="1400" i="1" dirty="0">
                <a:solidFill>
                  <a:srgbClr val="0070C0"/>
                </a:solidFill>
              </a:rPr>
              <a:t>Figura </a:t>
            </a:r>
            <a:r>
              <a:rPr lang="es-MX" sz="1400" i="1" dirty="0" smtClean="0">
                <a:solidFill>
                  <a:srgbClr val="0070C0"/>
                </a:solidFill>
              </a:rPr>
              <a:t>1 </a:t>
            </a:r>
            <a:r>
              <a:rPr lang="es-MX" sz="1400" i="1" dirty="0">
                <a:solidFill>
                  <a:srgbClr val="0070C0"/>
                </a:solidFill>
              </a:rPr>
              <a:t>Actor</a:t>
            </a:r>
          </a:p>
        </p:txBody>
      </p:sp>
    </p:spTree>
    <p:extLst>
      <p:ext uri="{BB962C8B-B14F-4D97-AF65-F5344CB8AC3E}">
        <p14:creationId xmlns:p14="http://schemas.microsoft.com/office/powerpoint/2010/main" val="4009934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TIPOS DE ACTORES</a:t>
            </a: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421828" y="1168233"/>
            <a:ext cx="4872166" cy="42887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342900" indent="-342900" algn="just">
              <a:lnSpc>
                <a:spcPct val="150000"/>
              </a:lnSpc>
              <a:buFont typeface="Wingdings" panose="05000000000000000000" pitchFamily="2" charset="2"/>
              <a:buChar char="§"/>
            </a:pPr>
            <a:r>
              <a:rPr lang="es-MX" sz="2400" dirty="0">
                <a:solidFill>
                  <a:schemeClr val="tx1"/>
                </a:solidFill>
              </a:rPr>
              <a:t>Primarios: interaccionan con el sistema para explotar su funcionalidad; trabajan directa y frecuentemente con el software.</a:t>
            </a:r>
          </a:p>
          <a:p>
            <a:pPr marL="342900" indent="-342900" algn="just">
              <a:lnSpc>
                <a:spcPct val="150000"/>
              </a:lnSpc>
              <a:buFont typeface="Wingdings" panose="05000000000000000000" pitchFamily="2" charset="2"/>
              <a:buChar char="§"/>
            </a:pPr>
            <a:r>
              <a:rPr lang="es-MX" sz="2400" dirty="0">
                <a:solidFill>
                  <a:schemeClr val="tx1"/>
                </a:solidFill>
              </a:rPr>
              <a:t>Secundarios: soporte del sistema para que los primarios puedan trabajar.</a:t>
            </a:r>
          </a:p>
          <a:p>
            <a:pPr marL="342900" indent="-342900" algn="just">
              <a:lnSpc>
                <a:spcPct val="150000"/>
              </a:lnSpc>
              <a:buFont typeface="Wingdings" panose="05000000000000000000" pitchFamily="2" charset="2"/>
              <a:buChar char="§"/>
            </a:pPr>
            <a:r>
              <a:rPr lang="es-MX" sz="2400" dirty="0">
                <a:solidFill>
                  <a:schemeClr val="tx1"/>
                </a:solidFill>
              </a:rPr>
              <a:t>Iniciadores: no utilizan directamente el sistema, pero desencadenan el trabajo de otro actor. </a:t>
            </a:r>
          </a:p>
          <a:p>
            <a:pPr lvl="0"/>
            <a:endParaRPr lang="es-MX" sz="2400" b="1" dirty="0"/>
          </a:p>
          <a:p>
            <a:pPr>
              <a:lnSpc>
                <a:spcPct val="150000"/>
              </a:lnSpc>
            </a:pPr>
            <a:endParaRPr lang="es-MX" sz="2400" dirty="0"/>
          </a:p>
        </p:txBody>
      </p:sp>
    </p:spTree>
    <p:extLst>
      <p:ext uri="{BB962C8B-B14F-4D97-AF65-F5344CB8AC3E}">
        <p14:creationId xmlns:p14="http://schemas.microsoft.com/office/powerpoint/2010/main" val="12457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CASOS DE USO</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Es una operación/tarea específica que se realiza tras una orden de algún agente externo, sea desde una petición de un actor o bien desde la invocación desde otro caso de uso.</a:t>
            </a:r>
          </a:p>
          <a:p>
            <a:pPr marL="342900" lvl="0" indent="-342900">
              <a:buFont typeface="Wingdings" panose="05000000000000000000" pitchFamily="2" charset="2"/>
              <a:buChar char="Ø"/>
            </a:pPr>
            <a:endParaRPr lang="es-MX" sz="2400" dirty="0"/>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2049" name="Imagen 11" descr="https://users.dcc.uchile.cl/~psalinas/uml/img/usecase/caso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5819" y="2318197"/>
            <a:ext cx="1395549" cy="812941"/>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9375819" y="3165822"/>
            <a:ext cx="1774846" cy="307777"/>
          </a:xfrm>
          <a:prstGeom prst="rect">
            <a:avLst/>
          </a:prstGeom>
        </p:spPr>
        <p:txBody>
          <a:bodyPr wrap="none">
            <a:spAutoFit/>
          </a:bodyPr>
          <a:lstStyle/>
          <a:p>
            <a:pPr lvl="0" algn="ctr" fontAlgn="base">
              <a:spcBef>
                <a:spcPct val="0"/>
              </a:spcBef>
              <a:spcAft>
                <a:spcPct val="0"/>
              </a:spcAft>
            </a:pPr>
            <a:r>
              <a:rPr lang="es-MX" altLang="es-MX" sz="1400" i="1" dirty="0">
                <a:solidFill>
                  <a:srgbClr val="0070C0"/>
                </a:solidFill>
                <a:latin typeface="Calibri" pitchFamily="34" charset="0"/>
                <a:ea typeface="Calibri" pitchFamily="34" charset="0"/>
                <a:cs typeface="Times New Roman" pitchFamily="18" charset="0"/>
              </a:rPr>
              <a:t>Figura </a:t>
            </a:r>
            <a:r>
              <a:rPr lang="es-MX" altLang="es-MX" sz="1400" i="1" dirty="0" smtClean="0">
                <a:solidFill>
                  <a:srgbClr val="0070C0"/>
                </a:solidFill>
                <a:latin typeface="Calibri" pitchFamily="34" charset="0"/>
                <a:ea typeface="Calibri" pitchFamily="34" charset="0"/>
                <a:cs typeface="Times New Roman" pitchFamily="18" charset="0"/>
              </a:rPr>
              <a:t>2 </a:t>
            </a:r>
            <a:r>
              <a:rPr lang="es-MX" altLang="es-MX" sz="1400" i="1" dirty="0">
                <a:solidFill>
                  <a:srgbClr val="0070C0"/>
                </a:solidFill>
                <a:latin typeface="Calibri" pitchFamily="34" charset="0"/>
                <a:ea typeface="Calibri" pitchFamily="34" charset="0"/>
                <a:cs typeface="Times New Roman" pitchFamily="18" charset="0"/>
              </a:rPr>
              <a:t>Casos de Uso</a:t>
            </a:r>
            <a:endParaRPr lang="es-MX" altLang="es-MX" sz="1400" dirty="0">
              <a:latin typeface="Arial" pitchFamily="34" charset="0"/>
              <a:cs typeface="Arial" pitchFamily="34" charset="0"/>
            </a:endParaRPr>
          </a:p>
        </p:txBody>
      </p:sp>
    </p:spTree>
    <p:extLst>
      <p:ext uri="{BB962C8B-B14F-4D97-AF65-F5344CB8AC3E}">
        <p14:creationId xmlns:p14="http://schemas.microsoft.com/office/powerpoint/2010/main" val="1027219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191" y="1168382"/>
            <a:ext cx="9525000" cy="5661299"/>
          </a:xfrm>
          <a:prstGeom prst="rect">
            <a:avLst/>
          </a:prstGeom>
        </p:spPr>
      </p:pic>
      <p:pic>
        <p:nvPicPr>
          <p:cNvPr id="26" name="Imagen 25"/>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r="43897"/>
          <a:stretch/>
        </p:blipFill>
        <p:spPr>
          <a:xfrm>
            <a:off x="2681293" y="1168233"/>
            <a:ext cx="5343769" cy="5675608"/>
          </a:xfrm>
          <a:prstGeom prst="rect">
            <a:avLst/>
          </a:prstGeom>
        </p:spPr>
      </p:pic>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dirty="0" smtClean="0"/>
              <a:t>RELACIONES</a:t>
            </a:r>
            <a:endParaRPr lang="es-MX" sz="2400" dirty="0"/>
          </a:p>
          <a:p>
            <a:pPr algn="ct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342900" indent="-342900">
              <a:lnSpc>
                <a:spcPct val="150000"/>
              </a:lnSpc>
              <a:buFont typeface="Wingdings" panose="05000000000000000000" pitchFamily="2" charset="2"/>
              <a:buChar char="Ø"/>
            </a:pPr>
            <a:r>
              <a:rPr lang="es-MX" sz="2400" dirty="0" smtClean="0"/>
              <a:t>Asociación</a:t>
            </a:r>
            <a:endParaRPr lang="es-MX" sz="2400" dirty="0"/>
          </a:p>
          <a:p>
            <a:pPr marL="342900" indent="-342900">
              <a:lnSpc>
                <a:spcPct val="150000"/>
              </a:lnSpc>
              <a:buFont typeface="Wingdings" panose="05000000000000000000" pitchFamily="2" charset="2"/>
              <a:buChar char="Ø"/>
            </a:pPr>
            <a:r>
              <a:rPr lang="es-MX" sz="2400" dirty="0"/>
              <a:t>Dependencia o </a:t>
            </a:r>
            <a:r>
              <a:rPr lang="es-MX" sz="2400" dirty="0" smtClean="0"/>
              <a:t>Instanciación</a:t>
            </a:r>
            <a:endParaRPr lang="es-MX" sz="2400" dirty="0"/>
          </a:p>
          <a:p>
            <a:pPr marL="342900" indent="-342900">
              <a:lnSpc>
                <a:spcPct val="150000"/>
              </a:lnSpc>
              <a:buFont typeface="Wingdings" panose="05000000000000000000" pitchFamily="2" charset="2"/>
              <a:buChar char="Ø"/>
            </a:pPr>
            <a:r>
              <a:rPr lang="es-MX" sz="2400" dirty="0" smtClean="0"/>
              <a:t>Generalización</a:t>
            </a:r>
            <a:endParaRPr lang="es-MX" sz="2400" dirty="0"/>
          </a:p>
        </p:txBody>
      </p:sp>
    </p:spTree>
    <p:extLst>
      <p:ext uri="{BB962C8B-B14F-4D97-AF65-F5344CB8AC3E}">
        <p14:creationId xmlns:p14="http://schemas.microsoft.com/office/powerpoint/2010/main" val="495289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dirty="0" smtClean="0"/>
              <a:t>ASOCIACIÓN</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Es el tipo de relación más básica que indica la invocación desde un actor o caso de uso a otra operación (caso de uso). Dicha relación se denota con una flecha simple.</a:t>
            </a:r>
          </a:p>
          <a:p>
            <a:pPr lvl="0"/>
            <a:endParaRPr lang="es-MX" sz="2400" b="1" dirty="0"/>
          </a:p>
          <a:p>
            <a:pPr>
              <a:lnSpc>
                <a:spcPct val="150000"/>
              </a:lnSpc>
            </a:pPr>
            <a:endParaRPr lang="es-MX" sz="2400" dirty="0"/>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3073" name="Imagen 12" descr="https://users.dcc.uchile.cl/~psalinas/uml/img/modelo/asociacio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7724" y="3073400"/>
            <a:ext cx="1130335" cy="358399"/>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9607828" y="3651182"/>
            <a:ext cx="1390125" cy="276999"/>
          </a:xfrm>
          <a:prstGeom prst="rect">
            <a:avLst/>
          </a:prstGeom>
        </p:spPr>
        <p:txBody>
          <a:bodyPr wrap="none">
            <a:spAutoFit/>
          </a:bodyPr>
          <a:lstStyle/>
          <a:p>
            <a:pPr lvl="0" algn="ctr" fontAlgn="base">
              <a:spcBef>
                <a:spcPct val="0"/>
              </a:spcBef>
              <a:spcAft>
                <a:spcPct val="0"/>
              </a:spcAft>
            </a:pPr>
            <a:r>
              <a:rPr lang="es-MX" altLang="es-MX" sz="1200" i="1" dirty="0">
                <a:solidFill>
                  <a:srgbClr val="0070C0"/>
                </a:solidFill>
                <a:latin typeface="Calibri" pitchFamily="34" charset="0"/>
                <a:ea typeface="Calibri" pitchFamily="34" charset="0"/>
                <a:cs typeface="Times New Roman" pitchFamily="18" charset="0"/>
              </a:rPr>
              <a:t>Figura </a:t>
            </a:r>
            <a:r>
              <a:rPr lang="es-MX" altLang="es-MX" sz="1200" i="1" dirty="0" smtClean="0">
                <a:solidFill>
                  <a:srgbClr val="0070C0"/>
                </a:solidFill>
                <a:latin typeface="Calibri" pitchFamily="34" charset="0"/>
                <a:ea typeface="Calibri" pitchFamily="34" charset="0"/>
                <a:cs typeface="Times New Roman" pitchFamily="18" charset="0"/>
              </a:rPr>
              <a:t>3 </a:t>
            </a:r>
            <a:r>
              <a:rPr lang="es-MX" altLang="es-MX" sz="1200" i="1" dirty="0">
                <a:solidFill>
                  <a:srgbClr val="0070C0"/>
                </a:solidFill>
                <a:latin typeface="Calibri" pitchFamily="34" charset="0"/>
                <a:ea typeface="Calibri" pitchFamily="34" charset="0"/>
                <a:cs typeface="Times New Roman" pitchFamily="18" charset="0"/>
              </a:rPr>
              <a:t>Asociación</a:t>
            </a:r>
            <a:endParaRPr lang="es-MX" altLang="es-MX" sz="1200" dirty="0">
              <a:latin typeface="Arial" pitchFamily="34" charset="0"/>
              <a:cs typeface="Arial" pitchFamily="34" charset="0"/>
            </a:endParaRPr>
          </a:p>
        </p:txBody>
      </p:sp>
    </p:spTree>
    <p:extLst>
      <p:ext uri="{BB962C8B-B14F-4D97-AF65-F5344CB8AC3E}">
        <p14:creationId xmlns:p14="http://schemas.microsoft.com/office/powerpoint/2010/main" val="1685150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a:t>3.5 DIAGRAMA DE </a:t>
            </a:r>
            <a:r>
              <a:rPr lang="es-MX" b="1" dirty="0" smtClean="0"/>
              <a:t>CASOS DE USO</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DEPENDENCIA O INSTANCIACIÓN </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Es una forma muy particular de relación entre clases, en la cual una clase depende de otra, es decir, se instancia (se crea). Dicha relación se denota con una flecha punteada.</a:t>
            </a:r>
          </a:p>
          <a:p>
            <a:pPr lvl="0"/>
            <a:endParaRPr lang="es-MX" sz="2400" b="1" dirty="0"/>
          </a:p>
          <a:p>
            <a:pPr>
              <a:lnSpc>
                <a:spcPct val="150000"/>
              </a:lnSpc>
            </a:pPr>
            <a:endParaRPr lang="es-MX" sz="2400" dirty="0"/>
          </a:p>
        </p:txBody>
      </p:sp>
      <p:pic>
        <p:nvPicPr>
          <p:cNvPr id="20" name="Imagen 13" descr="https://users.dcc.uchile.cl/~psalinas/uml/img/modelo/dependenci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3900" y="3111500"/>
            <a:ext cx="1427244" cy="356811"/>
          </a:xfrm>
          <a:prstGeom prst="rect">
            <a:avLst/>
          </a:prstGeom>
          <a:noFill/>
          <a:extLst>
            <a:ext uri="{909E8E84-426E-40DD-AFC4-6F175D3DCCD1}">
              <a14:hiddenFill xmlns:a14="http://schemas.microsoft.com/office/drawing/2010/main">
                <a:solidFill>
                  <a:srgbClr val="FFFFFF"/>
                </a:solidFill>
              </a14:hiddenFill>
            </a:ext>
          </a:extLst>
        </p:spPr>
      </p:pic>
      <p:sp>
        <p:nvSpPr>
          <p:cNvPr id="21" name="20 Rectángulo"/>
          <p:cNvSpPr/>
          <p:nvPr/>
        </p:nvSpPr>
        <p:spPr>
          <a:xfrm>
            <a:off x="9444107" y="3613666"/>
            <a:ext cx="1766830" cy="307777"/>
          </a:xfrm>
          <a:prstGeom prst="rect">
            <a:avLst/>
          </a:prstGeom>
        </p:spPr>
        <p:txBody>
          <a:bodyPr wrap="none">
            <a:spAutoFit/>
          </a:bodyPr>
          <a:lstStyle/>
          <a:p>
            <a:pPr lvl="0" algn="ctr" fontAlgn="base">
              <a:spcBef>
                <a:spcPct val="0"/>
              </a:spcBef>
              <a:spcAft>
                <a:spcPct val="0"/>
              </a:spcAft>
            </a:pPr>
            <a:r>
              <a:rPr lang="es-MX" altLang="es-MX" sz="1400" i="1" dirty="0">
                <a:solidFill>
                  <a:srgbClr val="0070C0"/>
                </a:solidFill>
                <a:latin typeface="Calibri" pitchFamily="34" charset="0"/>
                <a:ea typeface="Calibri" pitchFamily="34" charset="0"/>
                <a:cs typeface="Times New Roman" pitchFamily="18" charset="0"/>
              </a:rPr>
              <a:t>Figura </a:t>
            </a:r>
            <a:r>
              <a:rPr lang="es-MX" altLang="es-MX" sz="1400" i="1" dirty="0" smtClean="0">
                <a:solidFill>
                  <a:srgbClr val="0070C0"/>
                </a:solidFill>
                <a:latin typeface="Calibri" pitchFamily="34" charset="0"/>
                <a:ea typeface="Calibri" pitchFamily="34" charset="0"/>
                <a:cs typeface="Times New Roman" pitchFamily="18" charset="0"/>
              </a:rPr>
              <a:t>4 </a:t>
            </a:r>
            <a:r>
              <a:rPr lang="es-MX" altLang="es-MX" sz="1400" i="1" dirty="0">
                <a:solidFill>
                  <a:srgbClr val="0070C0"/>
                </a:solidFill>
                <a:latin typeface="Calibri" pitchFamily="34" charset="0"/>
                <a:ea typeface="Calibri" pitchFamily="34" charset="0"/>
                <a:cs typeface="Times New Roman" pitchFamily="18" charset="0"/>
              </a:rPr>
              <a:t>Dependencia</a:t>
            </a:r>
            <a:endParaRPr lang="es-MX" altLang="es-MX" sz="1400" dirty="0">
              <a:latin typeface="Arial" pitchFamily="34" charset="0"/>
              <a:cs typeface="Arial" pitchFamily="34" charset="0"/>
            </a:endParaRPr>
          </a:p>
        </p:txBody>
      </p:sp>
    </p:spTree>
    <p:extLst>
      <p:ext uri="{BB962C8B-B14F-4D97-AF65-F5344CB8AC3E}">
        <p14:creationId xmlns:p14="http://schemas.microsoft.com/office/powerpoint/2010/main" val="2986553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1322</TotalTime>
  <Words>1650</Words>
  <Application>Microsoft Office PowerPoint</Application>
  <PresentationFormat>Panorámica</PresentationFormat>
  <Paragraphs>504</Paragraphs>
  <Slides>12</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Calibri Light</vt:lpstr>
      <vt:lpstr>Times New Roman</vt:lpstr>
      <vt:lpstr>Wingdings</vt:lpstr>
      <vt:lpstr>Tema de Office</vt:lpstr>
      <vt:lpstr>Presentación de PowerPoint</vt:lpstr>
      <vt:lpstr>                            3.5 DIAGRAMA DE  CASOS DE USO</vt:lpstr>
      <vt:lpstr>3.5 DIAGRAMA DE CASOS DE USO</vt:lpstr>
      <vt:lpstr>3.5 DIAGRAMA DE CASOS DE USO</vt:lpstr>
      <vt:lpstr>3.5 DIAGRAMA DE CASOS DE USO</vt:lpstr>
      <vt:lpstr>3.5 DIAGRAMA DE CASOS DE USO</vt:lpstr>
      <vt:lpstr>3.5 DIAGRAMA DE CASOS DE USO</vt:lpstr>
      <vt:lpstr>3.5 DIAGRAMA DE CASOS DE USO</vt:lpstr>
      <vt:lpstr>3.5 DIAGRAMA DE CASOS DE USO</vt:lpstr>
      <vt:lpstr>3.5 DIAGRAMA DE CASOS DE USO</vt:lpstr>
      <vt:lpstr>3.5 DIAGRAMA DE CASOS DE USO</vt:lpstr>
      <vt:lpstr>3.5 DIAGRAMA DE CASOS DE USO</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guillermo velazquez</dc:creator>
  <cp:lastModifiedBy>bjuarezs</cp:lastModifiedBy>
  <cp:revision>42</cp:revision>
  <dcterms:created xsi:type="dcterms:W3CDTF">2017-07-17T13:53:10Z</dcterms:created>
  <dcterms:modified xsi:type="dcterms:W3CDTF">2017-10-31T21:20:44Z</dcterms:modified>
</cp:coreProperties>
</file>