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0" r:id="rId3"/>
    <p:sldId id="271" r:id="rId4"/>
    <p:sldId id="272" r:id="rId5"/>
    <p:sldId id="280" r:id="rId6"/>
    <p:sldId id="281" r:id="rId7"/>
    <p:sldId id="273" r:id="rId8"/>
    <p:sldId id="274" r:id="rId9"/>
    <p:sldId id="279" r:id="rId10"/>
    <p:sldId id="275" r:id="rId11"/>
    <p:sldId id="276" r:id="rId12"/>
    <p:sldId id="277" r:id="rId13"/>
    <p:sldId id="278" r:id="rId14"/>
    <p:sldId id="282" r:id="rId1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BED33"/>
    <a:srgbClr val="339966"/>
    <a:srgbClr val="7EEE32"/>
    <a:srgbClr val="DADA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E03671-F8FA-4F86-B7FC-01F44E3B32DE}" type="datetimeFigureOut">
              <a:rPr lang="es-MX" smtClean="0"/>
              <a:t>31/10/2017</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8BFD35-B5D4-43C3-AD6E-3B0F0E2CFF67}" type="slidenum">
              <a:rPr lang="es-MX" smtClean="0"/>
              <a:t>‹Nº›</a:t>
            </a:fld>
            <a:endParaRPr lang="es-MX"/>
          </a:p>
        </p:txBody>
      </p:sp>
    </p:spTree>
    <p:extLst>
      <p:ext uri="{BB962C8B-B14F-4D97-AF65-F5344CB8AC3E}">
        <p14:creationId xmlns:p14="http://schemas.microsoft.com/office/powerpoint/2010/main" val="552692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b="1" dirty="0" smtClean="0"/>
              <a:t>Marketing &amp; Sales</a:t>
            </a:r>
            <a:endParaRPr lang="en-GB" sz="900" b="1" dirty="0" smtClean="0">
              <a:solidFill>
                <a:srgbClr val="6C6C6C"/>
              </a:solidFill>
            </a:endParaRPr>
          </a:p>
          <a:p>
            <a:r>
              <a:rPr lang="en-GB" sz="900" kern="1200" dirty="0" smtClean="0">
                <a:solidFill>
                  <a:schemeClr val="tx1"/>
                </a:solidFill>
                <a:effectLst/>
                <a:latin typeface="+mn-lt"/>
                <a:ea typeface="+mn-ea"/>
                <a:cs typeface="+mn-cs"/>
              </a:rPr>
              <a:t>64% of marketing professionals view webcast as an innovative marketing and communication vehicle</a:t>
            </a:r>
          </a:p>
          <a:p>
            <a:r>
              <a:rPr lang="en-GB" sz="900" kern="1200" dirty="0" smtClean="0">
                <a:solidFill>
                  <a:schemeClr val="tx1"/>
                </a:solidFill>
                <a:effectLst/>
                <a:latin typeface="+mn-lt"/>
                <a:ea typeface="+mn-ea"/>
                <a:cs typeface="+mn-cs"/>
              </a:rPr>
              <a:t>46% of senior marketers predict that half of all corporate events will be hybrid this year</a:t>
            </a:r>
          </a:p>
          <a:p>
            <a:r>
              <a:rPr lang="en-GB" sz="900" kern="1200" dirty="0" smtClean="0">
                <a:solidFill>
                  <a:schemeClr val="tx1"/>
                </a:solidFill>
                <a:effectLst/>
                <a:latin typeface="+mn-lt"/>
                <a:ea typeface="+mn-ea"/>
                <a:cs typeface="+mn-cs"/>
              </a:rPr>
              <a:t>80% of virtual events help build stronger market presence, generate leads &amp; drive awareness and education</a:t>
            </a:r>
          </a:p>
          <a:p>
            <a:r>
              <a:rPr lang="en-GB" sz="900" kern="1200" dirty="0" smtClean="0">
                <a:solidFill>
                  <a:schemeClr val="tx1"/>
                </a:solidFill>
                <a:effectLst/>
                <a:latin typeface="+mn-lt"/>
                <a:ea typeface="+mn-ea"/>
                <a:cs typeface="+mn-cs"/>
              </a:rPr>
              <a:t>Webcast is the #2 most effective marketing tool for nurturing &amp; engaging prospects</a:t>
            </a:r>
          </a:p>
          <a:p>
            <a:pPr>
              <a:lnSpc>
                <a:spcPct val="100000"/>
              </a:lnSpc>
              <a:spcBef>
                <a:spcPts val="600"/>
              </a:spcBef>
            </a:pPr>
            <a:endParaRPr lang="en-GB" b="1" dirty="0" smtClean="0"/>
          </a:p>
          <a:p>
            <a:pPr>
              <a:lnSpc>
                <a:spcPct val="100000"/>
              </a:lnSpc>
              <a:spcBef>
                <a:spcPts val="600"/>
              </a:spcBef>
            </a:pPr>
            <a:r>
              <a:rPr lang="en-GB" b="1" dirty="0" smtClean="0"/>
              <a:t>Investor Relations (IR)</a:t>
            </a:r>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Corp </a:t>
            </a:r>
            <a:r>
              <a:rPr lang="en-GB" b="1" dirty="0" err="1" smtClean="0"/>
              <a:t>Comms</a:t>
            </a:r>
            <a:endParaRPr lang="en-GB" b="1" dirty="0" smtClean="0"/>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Training &amp; Cont. Education</a:t>
            </a:r>
          </a:p>
          <a:p>
            <a:endParaRPr lang="en-GB" dirty="0" smtClean="0"/>
          </a:p>
          <a:p>
            <a:endParaRPr lang="en-GB" dirty="0" smtClean="0"/>
          </a:p>
          <a:p>
            <a:r>
              <a:rPr lang="en-GB" dirty="0" smtClean="0"/>
              <a:t>-----</a:t>
            </a:r>
          </a:p>
          <a:p>
            <a:endParaRPr lang="en-GB" dirty="0" smtClean="0"/>
          </a:p>
          <a:p>
            <a:r>
              <a:rPr lang="en-GB" b="1" dirty="0" smtClean="0"/>
              <a:t>What are the most popular /  effective vehicles for marketing activities today &amp; what are the emerging trends?</a:t>
            </a:r>
          </a:p>
          <a:p>
            <a:endParaRPr lang="en-GB" b="1" dirty="0" smtClean="0"/>
          </a:p>
          <a:p>
            <a:r>
              <a:rPr lang="en-GB" dirty="0" smtClean="0"/>
              <a:t>-	How rapidly are webcasts / webinars being adopted by marketing professionals?</a:t>
            </a:r>
          </a:p>
          <a:p>
            <a:r>
              <a:rPr lang="en-GB" dirty="0" smtClean="0"/>
              <a:t>-	When is a virtual event a webcast vs a web conference?</a:t>
            </a:r>
          </a:p>
          <a:p>
            <a:r>
              <a:rPr lang="en-GB" dirty="0" smtClean="0"/>
              <a:t>-	Case study: How webcasting is used at Arkadin to reduce budget and extend reach </a:t>
            </a:r>
          </a:p>
          <a:p>
            <a:r>
              <a:rPr lang="en-GB" dirty="0" smtClean="0"/>
              <a:t>Sources:</a:t>
            </a:r>
          </a:p>
          <a:p>
            <a:r>
              <a:rPr lang="en-GB" dirty="0" smtClean="0"/>
              <a:t>Business to Business B2B - 2012</a:t>
            </a:r>
          </a:p>
          <a:p>
            <a:r>
              <a:rPr lang="en-GB" dirty="0" smtClean="0"/>
              <a:t>4 Reasons Your Next Event Should Be a Virtual One – </a:t>
            </a:r>
            <a:r>
              <a:rPr lang="en-GB" dirty="0" err="1" smtClean="0"/>
              <a:t>HubSpot</a:t>
            </a:r>
            <a:r>
              <a:rPr lang="en-GB" dirty="0" smtClean="0"/>
              <a:t>, June 2011</a:t>
            </a:r>
          </a:p>
          <a:p>
            <a:r>
              <a:rPr lang="en-GB" dirty="0" err="1" smtClean="0"/>
              <a:t>Forresters</a:t>
            </a:r>
            <a:r>
              <a:rPr lang="en-GB" dirty="0" smtClean="0"/>
              <a:t> – 2012</a:t>
            </a:r>
          </a:p>
          <a:p>
            <a:r>
              <a:rPr lang="en-GB" dirty="0" smtClean="0"/>
              <a:t>The Practicalities of Virtual Events – ON24, June 2011</a:t>
            </a:r>
          </a:p>
          <a:p>
            <a:r>
              <a:rPr lang="en-GB" dirty="0" smtClean="0"/>
              <a:t>Navigating the Emerging Gap in Large Conference Calls &amp; Webcast Event Solutions – </a:t>
            </a:r>
            <a:r>
              <a:rPr lang="en-GB" dirty="0" err="1" smtClean="0"/>
              <a:t>Wainhouse</a:t>
            </a:r>
            <a:r>
              <a:rPr lang="en-GB" dirty="0" smtClean="0"/>
              <a:t> Research, 2013</a:t>
            </a:r>
          </a:p>
          <a:p>
            <a:r>
              <a:rPr lang="en-GB" dirty="0" smtClean="0"/>
              <a:t>4 Reasons Your Next Event Should Be a Virtual One – </a:t>
            </a:r>
            <a:r>
              <a:rPr lang="en-GB" dirty="0" err="1" smtClean="0"/>
              <a:t>HubSpot</a:t>
            </a:r>
            <a:r>
              <a:rPr lang="en-GB" dirty="0" smtClean="0"/>
              <a:t>, June 2011</a:t>
            </a:r>
          </a:p>
          <a:p>
            <a:pPr marL="285750" indent="-285750">
              <a:buFontTx/>
              <a:buChar char="-"/>
            </a:pPr>
            <a:r>
              <a:rPr lang="en-GB" dirty="0" smtClean="0">
                <a:solidFill>
                  <a:schemeClr val="accent5"/>
                </a:solidFill>
              </a:rPr>
              <a:t>Cost effectiveness</a:t>
            </a:r>
          </a:p>
          <a:p>
            <a:pPr marL="285750" indent="-285750">
              <a:buFontTx/>
              <a:buChar char="-"/>
            </a:pPr>
            <a:r>
              <a:rPr lang="en-GB" dirty="0" smtClean="0">
                <a:solidFill>
                  <a:schemeClr val="accent5"/>
                </a:solidFill>
              </a:rPr>
              <a:t>Global Reach</a:t>
            </a:r>
          </a:p>
          <a:p>
            <a:pPr marL="285750" indent="-285750">
              <a:buFontTx/>
              <a:buChar char="-"/>
            </a:pPr>
            <a:r>
              <a:rPr lang="en-GB" dirty="0" smtClean="0">
                <a:solidFill>
                  <a:schemeClr val="accent5"/>
                </a:solidFill>
              </a:rPr>
              <a:t>Increase sales</a:t>
            </a:r>
          </a:p>
          <a:p>
            <a:pPr marL="285750" indent="-285750">
              <a:buFontTx/>
              <a:buChar char="-"/>
            </a:pPr>
            <a:r>
              <a:rPr lang="en-GB" dirty="0" smtClean="0">
                <a:solidFill>
                  <a:schemeClr val="accent5"/>
                </a:solidFill>
              </a:rPr>
              <a:t>Reinforce brand awareness</a:t>
            </a:r>
          </a:p>
          <a:p>
            <a:pPr marL="285750" indent="-285750">
              <a:buFontTx/>
              <a:buChar char="-"/>
            </a:pPr>
            <a:r>
              <a:rPr lang="en-GB" dirty="0" smtClean="0">
                <a:solidFill>
                  <a:schemeClr val="accent5"/>
                </a:solidFill>
              </a:rPr>
              <a:t>Enhance engagement</a:t>
            </a:r>
          </a:p>
          <a:p>
            <a:pPr marL="285750" indent="-285750">
              <a:buFontTx/>
              <a:buChar char="-"/>
            </a:pPr>
            <a:r>
              <a:rPr lang="en-GB" dirty="0" smtClean="0">
                <a:solidFill>
                  <a:schemeClr val="accent5"/>
                </a:solidFill>
              </a:rPr>
              <a:t>Continue the conversation</a:t>
            </a:r>
          </a:p>
          <a:p>
            <a:pPr marL="285750" indent="-285750">
              <a:buFontTx/>
              <a:buChar char="-"/>
            </a:pPr>
            <a:r>
              <a:rPr lang="en-GB" dirty="0" smtClean="0">
                <a:solidFill>
                  <a:schemeClr val="accent5"/>
                </a:solidFill>
              </a:rPr>
              <a:t>Elongate the life of your event</a:t>
            </a:r>
          </a:p>
          <a:p>
            <a:pPr marL="285750" indent="-285750">
              <a:buFontTx/>
              <a:buChar char="-"/>
            </a:pPr>
            <a:r>
              <a:rPr lang="en-GB" dirty="0" smtClean="0">
                <a:solidFill>
                  <a:schemeClr val="accent5"/>
                </a:solidFill>
              </a:rPr>
              <a:t>Reduce carbon footprint</a:t>
            </a:r>
          </a:p>
          <a:p>
            <a:pPr marL="285750" indent="-285750">
              <a:buFontTx/>
              <a:buChar char="-"/>
            </a:pPr>
            <a:r>
              <a:rPr lang="en-GB" dirty="0" smtClean="0">
                <a:solidFill>
                  <a:schemeClr val="accent5"/>
                </a:solidFill>
              </a:rPr>
              <a:t>Reduce travel cost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F54E59-54A6-4C4E-8DE1-FEE8B6228B45}" type="slidenum">
              <a:rPr lang="en-GB" smtClean="0"/>
              <a:t>2</a:t>
            </a:fld>
            <a:endParaRPr lang="en-GB"/>
          </a:p>
        </p:txBody>
      </p:sp>
    </p:spTree>
    <p:extLst>
      <p:ext uri="{BB962C8B-B14F-4D97-AF65-F5344CB8AC3E}">
        <p14:creationId xmlns:p14="http://schemas.microsoft.com/office/powerpoint/2010/main" val="2694216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b="1" dirty="0" smtClean="0"/>
              <a:t>Marketing &amp; Sales</a:t>
            </a:r>
            <a:endParaRPr lang="en-GB" sz="900" b="1" dirty="0" smtClean="0">
              <a:solidFill>
                <a:srgbClr val="6C6C6C"/>
              </a:solidFill>
            </a:endParaRPr>
          </a:p>
          <a:p>
            <a:r>
              <a:rPr lang="en-GB" sz="900" kern="1200" dirty="0" smtClean="0">
                <a:solidFill>
                  <a:schemeClr val="tx1"/>
                </a:solidFill>
                <a:effectLst/>
                <a:latin typeface="+mn-lt"/>
                <a:ea typeface="+mn-ea"/>
                <a:cs typeface="+mn-cs"/>
              </a:rPr>
              <a:t>64% of marketing professionals view webcast as an innovative marketing and communication vehicle</a:t>
            </a:r>
          </a:p>
          <a:p>
            <a:r>
              <a:rPr lang="en-GB" sz="900" kern="1200" dirty="0" smtClean="0">
                <a:solidFill>
                  <a:schemeClr val="tx1"/>
                </a:solidFill>
                <a:effectLst/>
                <a:latin typeface="+mn-lt"/>
                <a:ea typeface="+mn-ea"/>
                <a:cs typeface="+mn-cs"/>
              </a:rPr>
              <a:t>46% of senior marketers predict that half of all corporate events will be hybrid this year</a:t>
            </a:r>
          </a:p>
          <a:p>
            <a:r>
              <a:rPr lang="en-GB" sz="900" kern="1200" dirty="0" smtClean="0">
                <a:solidFill>
                  <a:schemeClr val="tx1"/>
                </a:solidFill>
                <a:effectLst/>
                <a:latin typeface="+mn-lt"/>
                <a:ea typeface="+mn-ea"/>
                <a:cs typeface="+mn-cs"/>
              </a:rPr>
              <a:t>80% of virtual events help build stronger market presence, generate leads &amp; drive awareness and education</a:t>
            </a:r>
          </a:p>
          <a:p>
            <a:r>
              <a:rPr lang="en-GB" sz="900" kern="1200" dirty="0" smtClean="0">
                <a:solidFill>
                  <a:schemeClr val="tx1"/>
                </a:solidFill>
                <a:effectLst/>
                <a:latin typeface="+mn-lt"/>
                <a:ea typeface="+mn-ea"/>
                <a:cs typeface="+mn-cs"/>
              </a:rPr>
              <a:t>Webcast is the #2 most effective marketing tool for nurturing &amp; engaging prospects</a:t>
            </a:r>
          </a:p>
          <a:p>
            <a:pPr>
              <a:lnSpc>
                <a:spcPct val="100000"/>
              </a:lnSpc>
              <a:spcBef>
                <a:spcPts val="600"/>
              </a:spcBef>
            </a:pPr>
            <a:endParaRPr lang="en-GB" b="1" dirty="0" smtClean="0"/>
          </a:p>
          <a:p>
            <a:pPr>
              <a:lnSpc>
                <a:spcPct val="100000"/>
              </a:lnSpc>
              <a:spcBef>
                <a:spcPts val="600"/>
              </a:spcBef>
            </a:pPr>
            <a:r>
              <a:rPr lang="en-GB" b="1" dirty="0" smtClean="0"/>
              <a:t>Investor Relations (IR)</a:t>
            </a:r>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Corp </a:t>
            </a:r>
            <a:r>
              <a:rPr lang="en-GB" b="1" dirty="0" err="1" smtClean="0"/>
              <a:t>Comms</a:t>
            </a:r>
            <a:endParaRPr lang="en-GB" b="1" dirty="0" smtClean="0"/>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Training &amp; Cont. Education</a:t>
            </a:r>
          </a:p>
          <a:p>
            <a:endParaRPr lang="en-GB" dirty="0" smtClean="0"/>
          </a:p>
          <a:p>
            <a:endParaRPr lang="en-GB" dirty="0" smtClean="0"/>
          </a:p>
          <a:p>
            <a:r>
              <a:rPr lang="en-GB" dirty="0" smtClean="0"/>
              <a:t>-----</a:t>
            </a:r>
          </a:p>
          <a:p>
            <a:endParaRPr lang="en-GB" dirty="0" smtClean="0"/>
          </a:p>
          <a:p>
            <a:r>
              <a:rPr lang="en-GB" b="1" dirty="0" smtClean="0"/>
              <a:t>What are the most popular /  effective vehicles for marketing activities today &amp; what are the emerging trends?</a:t>
            </a:r>
          </a:p>
          <a:p>
            <a:endParaRPr lang="en-GB" b="1" dirty="0" smtClean="0"/>
          </a:p>
          <a:p>
            <a:r>
              <a:rPr lang="en-GB" dirty="0" smtClean="0"/>
              <a:t>-	How rapidly are webcasts / webinars being adopted by marketing professionals?</a:t>
            </a:r>
          </a:p>
          <a:p>
            <a:r>
              <a:rPr lang="en-GB" dirty="0" smtClean="0"/>
              <a:t>-	When is a virtual event a webcast vs a web conference?</a:t>
            </a:r>
          </a:p>
          <a:p>
            <a:r>
              <a:rPr lang="en-GB" dirty="0" smtClean="0"/>
              <a:t>-	Case study: How webcasting is used at Arkadin to reduce budget and extend reach </a:t>
            </a:r>
          </a:p>
          <a:p>
            <a:r>
              <a:rPr lang="en-GB" dirty="0" smtClean="0"/>
              <a:t>Sources:</a:t>
            </a:r>
          </a:p>
          <a:p>
            <a:r>
              <a:rPr lang="en-GB" dirty="0" smtClean="0"/>
              <a:t>Business to Business B2B - 2012</a:t>
            </a:r>
          </a:p>
          <a:p>
            <a:r>
              <a:rPr lang="en-GB" dirty="0" smtClean="0"/>
              <a:t>4 Reasons Your Next Event Should Be a Virtual One – </a:t>
            </a:r>
            <a:r>
              <a:rPr lang="en-GB" dirty="0" err="1" smtClean="0"/>
              <a:t>HubSpot</a:t>
            </a:r>
            <a:r>
              <a:rPr lang="en-GB" dirty="0" smtClean="0"/>
              <a:t>, June 2011</a:t>
            </a:r>
          </a:p>
          <a:p>
            <a:r>
              <a:rPr lang="en-GB" dirty="0" err="1" smtClean="0"/>
              <a:t>Forresters</a:t>
            </a:r>
            <a:r>
              <a:rPr lang="en-GB" dirty="0" smtClean="0"/>
              <a:t> – 2012</a:t>
            </a:r>
          </a:p>
          <a:p>
            <a:r>
              <a:rPr lang="en-GB" dirty="0" smtClean="0"/>
              <a:t>The Practicalities of Virtual Events – ON24, June 2011</a:t>
            </a:r>
          </a:p>
          <a:p>
            <a:r>
              <a:rPr lang="en-GB" dirty="0" smtClean="0"/>
              <a:t>Navigating the Emerging Gap in Large Conference Calls &amp; Webcast Event Solutions – </a:t>
            </a:r>
            <a:r>
              <a:rPr lang="en-GB" dirty="0" err="1" smtClean="0"/>
              <a:t>Wainhouse</a:t>
            </a:r>
            <a:r>
              <a:rPr lang="en-GB" dirty="0" smtClean="0"/>
              <a:t> Research, 2013</a:t>
            </a:r>
          </a:p>
          <a:p>
            <a:r>
              <a:rPr lang="en-GB" dirty="0" smtClean="0"/>
              <a:t>4 Reasons Your Next Event Should Be a Virtual One – </a:t>
            </a:r>
            <a:r>
              <a:rPr lang="en-GB" dirty="0" err="1" smtClean="0"/>
              <a:t>HubSpot</a:t>
            </a:r>
            <a:r>
              <a:rPr lang="en-GB" dirty="0" smtClean="0"/>
              <a:t>, June 2011</a:t>
            </a:r>
          </a:p>
          <a:p>
            <a:pPr marL="285750" indent="-285750">
              <a:buFontTx/>
              <a:buChar char="-"/>
            </a:pPr>
            <a:r>
              <a:rPr lang="en-GB" dirty="0" smtClean="0">
                <a:solidFill>
                  <a:schemeClr val="accent5"/>
                </a:solidFill>
              </a:rPr>
              <a:t>Cost effectiveness</a:t>
            </a:r>
          </a:p>
          <a:p>
            <a:pPr marL="285750" indent="-285750">
              <a:buFontTx/>
              <a:buChar char="-"/>
            </a:pPr>
            <a:r>
              <a:rPr lang="en-GB" dirty="0" smtClean="0">
                <a:solidFill>
                  <a:schemeClr val="accent5"/>
                </a:solidFill>
              </a:rPr>
              <a:t>Global Reach</a:t>
            </a:r>
          </a:p>
          <a:p>
            <a:pPr marL="285750" indent="-285750">
              <a:buFontTx/>
              <a:buChar char="-"/>
            </a:pPr>
            <a:r>
              <a:rPr lang="en-GB" dirty="0" smtClean="0">
                <a:solidFill>
                  <a:schemeClr val="accent5"/>
                </a:solidFill>
              </a:rPr>
              <a:t>Increase sales</a:t>
            </a:r>
          </a:p>
          <a:p>
            <a:pPr marL="285750" indent="-285750">
              <a:buFontTx/>
              <a:buChar char="-"/>
            </a:pPr>
            <a:r>
              <a:rPr lang="en-GB" dirty="0" smtClean="0">
                <a:solidFill>
                  <a:schemeClr val="accent5"/>
                </a:solidFill>
              </a:rPr>
              <a:t>Reinforce brand awareness</a:t>
            </a:r>
          </a:p>
          <a:p>
            <a:pPr marL="285750" indent="-285750">
              <a:buFontTx/>
              <a:buChar char="-"/>
            </a:pPr>
            <a:r>
              <a:rPr lang="en-GB" dirty="0" smtClean="0">
                <a:solidFill>
                  <a:schemeClr val="accent5"/>
                </a:solidFill>
              </a:rPr>
              <a:t>Enhance engagement</a:t>
            </a:r>
          </a:p>
          <a:p>
            <a:pPr marL="285750" indent="-285750">
              <a:buFontTx/>
              <a:buChar char="-"/>
            </a:pPr>
            <a:r>
              <a:rPr lang="en-GB" dirty="0" smtClean="0">
                <a:solidFill>
                  <a:schemeClr val="accent5"/>
                </a:solidFill>
              </a:rPr>
              <a:t>Continue the conversation</a:t>
            </a:r>
          </a:p>
          <a:p>
            <a:pPr marL="285750" indent="-285750">
              <a:buFontTx/>
              <a:buChar char="-"/>
            </a:pPr>
            <a:r>
              <a:rPr lang="en-GB" dirty="0" smtClean="0">
                <a:solidFill>
                  <a:schemeClr val="accent5"/>
                </a:solidFill>
              </a:rPr>
              <a:t>Elongate the life of your event</a:t>
            </a:r>
          </a:p>
          <a:p>
            <a:pPr marL="285750" indent="-285750">
              <a:buFontTx/>
              <a:buChar char="-"/>
            </a:pPr>
            <a:r>
              <a:rPr lang="en-GB" dirty="0" smtClean="0">
                <a:solidFill>
                  <a:schemeClr val="accent5"/>
                </a:solidFill>
              </a:rPr>
              <a:t>Reduce carbon footprint</a:t>
            </a:r>
          </a:p>
          <a:p>
            <a:pPr marL="285750" indent="-285750">
              <a:buFontTx/>
              <a:buChar char="-"/>
            </a:pPr>
            <a:r>
              <a:rPr lang="en-GB" dirty="0" smtClean="0">
                <a:solidFill>
                  <a:schemeClr val="accent5"/>
                </a:solidFill>
              </a:rPr>
              <a:t>Reduce travel cost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F54E59-54A6-4C4E-8DE1-FEE8B6228B45}" type="slidenum">
              <a:rPr lang="en-GB" smtClean="0"/>
              <a:t>11</a:t>
            </a:fld>
            <a:endParaRPr lang="en-GB"/>
          </a:p>
        </p:txBody>
      </p:sp>
    </p:spTree>
    <p:extLst>
      <p:ext uri="{BB962C8B-B14F-4D97-AF65-F5344CB8AC3E}">
        <p14:creationId xmlns:p14="http://schemas.microsoft.com/office/powerpoint/2010/main" val="11210148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b="1" dirty="0" smtClean="0"/>
              <a:t>Marketing &amp; Sales</a:t>
            </a:r>
            <a:endParaRPr lang="en-GB" sz="900" b="1" dirty="0" smtClean="0">
              <a:solidFill>
                <a:srgbClr val="6C6C6C"/>
              </a:solidFill>
            </a:endParaRPr>
          </a:p>
          <a:p>
            <a:r>
              <a:rPr lang="en-GB" sz="900" kern="1200" dirty="0" smtClean="0">
                <a:solidFill>
                  <a:schemeClr val="tx1"/>
                </a:solidFill>
                <a:effectLst/>
                <a:latin typeface="+mn-lt"/>
                <a:ea typeface="+mn-ea"/>
                <a:cs typeface="+mn-cs"/>
              </a:rPr>
              <a:t>64% of marketing professionals view webcast as an innovative marketing and communication vehicle</a:t>
            </a:r>
          </a:p>
          <a:p>
            <a:r>
              <a:rPr lang="en-GB" sz="900" kern="1200" dirty="0" smtClean="0">
                <a:solidFill>
                  <a:schemeClr val="tx1"/>
                </a:solidFill>
                <a:effectLst/>
                <a:latin typeface="+mn-lt"/>
                <a:ea typeface="+mn-ea"/>
                <a:cs typeface="+mn-cs"/>
              </a:rPr>
              <a:t>46% of senior marketers predict that half of all corporate events will be hybrid this year</a:t>
            </a:r>
          </a:p>
          <a:p>
            <a:r>
              <a:rPr lang="en-GB" sz="900" kern="1200" dirty="0" smtClean="0">
                <a:solidFill>
                  <a:schemeClr val="tx1"/>
                </a:solidFill>
                <a:effectLst/>
                <a:latin typeface="+mn-lt"/>
                <a:ea typeface="+mn-ea"/>
                <a:cs typeface="+mn-cs"/>
              </a:rPr>
              <a:t>80% of virtual events help build stronger market presence, generate leads &amp; drive awareness and education</a:t>
            </a:r>
          </a:p>
          <a:p>
            <a:r>
              <a:rPr lang="en-GB" sz="900" kern="1200" dirty="0" smtClean="0">
                <a:solidFill>
                  <a:schemeClr val="tx1"/>
                </a:solidFill>
                <a:effectLst/>
                <a:latin typeface="+mn-lt"/>
                <a:ea typeface="+mn-ea"/>
                <a:cs typeface="+mn-cs"/>
              </a:rPr>
              <a:t>Webcast is the #2 most effective marketing tool for nurturing &amp; engaging prospects</a:t>
            </a:r>
          </a:p>
          <a:p>
            <a:pPr>
              <a:lnSpc>
                <a:spcPct val="100000"/>
              </a:lnSpc>
              <a:spcBef>
                <a:spcPts val="600"/>
              </a:spcBef>
            </a:pPr>
            <a:endParaRPr lang="en-GB" b="1" dirty="0" smtClean="0"/>
          </a:p>
          <a:p>
            <a:pPr>
              <a:lnSpc>
                <a:spcPct val="100000"/>
              </a:lnSpc>
              <a:spcBef>
                <a:spcPts val="600"/>
              </a:spcBef>
            </a:pPr>
            <a:r>
              <a:rPr lang="en-GB" b="1" dirty="0" smtClean="0"/>
              <a:t>Investor Relations (IR)</a:t>
            </a:r>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Corp </a:t>
            </a:r>
            <a:r>
              <a:rPr lang="en-GB" b="1" dirty="0" err="1" smtClean="0"/>
              <a:t>Comms</a:t>
            </a:r>
            <a:endParaRPr lang="en-GB" b="1" dirty="0" smtClean="0"/>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Training &amp; Cont. Education</a:t>
            </a:r>
          </a:p>
          <a:p>
            <a:endParaRPr lang="en-GB" dirty="0" smtClean="0"/>
          </a:p>
          <a:p>
            <a:endParaRPr lang="en-GB" dirty="0" smtClean="0"/>
          </a:p>
          <a:p>
            <a:r>
              <a:rPr lang="en-GB" dirty="0" smtClean="0"/>
              <a:t>-----</a:t>
            </a:r>
          </a:p>
          <a:p>
            <a:endParaRPr lang="en-GB" dirty="0" smtClean="0"/>
          </a:p>
          <a:p>
            <a:r>
              <a:rPr lang="en-GB" b="1" dirty="0" smtClean="0"/>
              <a:t>What are the most popular /  effective vehicles for marketing activities today &amp; what are the emerging trends?</a:t>
            </a:r>
          </a:p>
          <a:p>
            <a:endParaRPr lang="en-GB" b="1" dirty="0" smtClean="0"/>
          </a:p>
          <a:p>
            <a:r>
              <a:rPr lang="en-GB" dirty="0" smtClean="0"/>
              <a:t>-	How rapidly are webcasts / webinars being adopted by marketing professionals?</a:t>
            </a:r>
          </a:p>
          <a:p>
            <a:r>
              <a:rPr lang="en-GB" dirty="0" smtClean="0"/>
              <a:t>-	When is a virtual event a webcast vs a web conference?</a:t>
            </a:r>
          </a:p>
          <a:p>
            <a:r>
              <a:rPr lang="en-GB" dirty="0" smtClean="0"/>
              <a:t>-	Case study: How webcasting is used at Arkadin to reduce budget and extend reach </a:t>
            </a:r>
          </a:p>
          <a:p>
            <a:r>
              <a:rPr lang="en-GB" dirty="0" smtClean="0"/>
              <a:t>Sources:</a:t>
            </a:r>
          </a:p>
          <a:p>
            <a:r>
              <a:rPr lang="en-GB" dirty="0" smtClean="0"/>
              <a:t>Business to Business B2B - 2012</a:t>
            </a:r>
          </a:p>
          <a:p>
            <a:r>
              <a:rPr lang="en-GB" dirty="0" smtClean="0"/>
              <a:t>4 Reasons Your Next Event Should Be a Virtual One – </a:t>
            </a:r>
            <a:r>
              <a:rPr lang="en-GB" dirty="0" err="1" smtClean="0"/>
              <a:t>HubSpot</a:t>
            </a:r>
            <a:r>
              <a:rPr lang="en-GB" dirty="0" smtClean="0"/>
              <a:t>, June 2011</a:t>
            </a:r>
          </a:p>
          <a:p>
            <a:r>
              <a:rPr lang="en-GB" dirty="0" err="1" smtClean="0"/>
              <a:t>Forresters</a:t>
            </a:r>
            <a:r>
              <a:rPr lang="en-GB" dirty="0" smtClean="0"/>
              <a:t> – 2012</a:t>
            </a:r>
          </a:p>
          <a:p>
            <a:r>
              <a:rPr lang="en-GB" dirty="0" smtClean="0"/>
              <a:t>The Practicalities of Virtual Events – ON24, June 2011</a:t>
            </a:r>
          </a:p>
          <a:p>
            <a:r>
              <a:rPr lang="en-GB" dirty="0" smtClean="0"/>
              <a:t>Navigating the Emerging Gap in Large Conference Calls &amp; Webcast Event Solutions – </a:t>
            </a:r>
            <a:r>
              <a:rPr lang="en-GB" dirty="0" err="1" smtClean="0"/>
              <a:t>Wainhouse</a:t>
            </a:r>
            <a:r>
              <a:rPr lang="en-GB" dirty="0" smtClean="0"/>
              <a:t> Research, 2013</a:t>
            </a:r>
          </a:p>
          <a:p>
            <a:r>
              <a:rPr lang="en-GB" dirty="0" smtClean="0"/>
              <a:t>4 Reasons Your Next Event Should Be a Virtual One – </a:t>
            </a:r>
            <a:r>
              <a:rPr lang="en-GB" dirty="0" err="1" smtClean="0"/>
              <a:t>HubSpot</a:t>
            </a:r>
            <a:r>
              <a:rPr lang="en-GB" dirty="0" smtClean="0"/>
              <a:t>, June 2011</a:t>
            </a:r>
          </a:p>
          <a:p>
            <a:pPr marL="285750" indent="-285750">
              <a:buFontTx/>
              <a:buChar char="-"/>
            </a:pPr>
            <a:r>
              <a:rPr lang="en-GB" dirty="0" smtClean="0">
                <a:solidFill>
                  <a:schemeClr val="accent5"/>
                </a:solidFill>
              </a:rPr>
              <a:t>Cost effectiveness</a:t>
            </a:r>
          </a:p>
          <a:p>
            <a:pPr marL="285750" indent="-285750">
              <a:buFontTx/>
              <a:buChar char="-"/>
            </a:pPr>
            <a:r>
              <a:rPr lang="en-GB" dirty="0" smtClean="0">
                <a:solidFill>
                  <a:schemeClr val="accent5"/>
                </a:solidFill>
              </a:rPr>
              <a:t>Global Reach</a:t>
            </a:r>
          </a:p>
          <a:p>
            <a:pPr marL="285750" indent="-285750">
              <a:buFontTx/>
              <a:buChar char="-"/>
            </a:pPr>
            <a:r>
              <a:rPr lang="en-GB" dirty="0" smtClean="0">
                <a:solidFill>
                  <a:schemeClr val="accent5"/>
                </a:solidFill>
              </a:rPr>
              <a:t>Increase sales</a:t>
            </a:r>
          </a:p>
          <a:p>
            <a:pPr marL="285750" indent="-285750">
              <a:buFontTx/>
              <a:buChar char="-"/>
            </a:pPr>
            <a:r>
              <a:rPr lang="en-GB" dirty="0" smtClean="0">
                <a:solidFill>
                  <a:schemeClr val="accent5"/>
                </a:solidFill>
              </a:rPr>
              <a:t>Reinforce brand awareness</a:t>
            </a:r>
          </a:p>
          <a:p>
            <a:pPr marL="285750" indent="-285750">
              <a:buFontTx/>
              <a:buChar char="-"/>
            </a:pPr>
            <a:r>
              <a:rPr lang="en-GB" dirty="0" smtClean="0">
                <a:solidFill>
                  <a:schemeClr val="accent5"/>
                </a:solidFill>
              </a:rPr>
              <a:t>Enhance engagement</a:t>
            </a:r>
          </a:p>
          <a:p>
            <a:pPr marL="285750" indent="-285750">
              <a:buFontTx/>
              <a:buChar char="-"/>
            </a:pPr>
            <a:r>
              <a:rPr lang="en-GB" dirty="0" smtClean="0">
                <a:solidFill>
                  <a:schemeClr val="accent5"/>
                </a:solidFill>
              </a:rPr>
              <a:t>Continue the conversation</a:t>
            </a:r>
          </a:p>
          <a:p>
            <a:pPr marL="285750" indent="-285750">
              <a:buFontTx/>
              <a:buChar char="-"/>
            </a:pPr>
            <a:r>
              <a:rPr lang="en-GB" dirty="0" smtClean="0">
                <a:solidFill>
                  <a:schemeClr val="accent5"/>
                </a:solidFill>
              </a:rPr>
              <a:t>Elongate the life of your event</a:t>
            </a:r>
          </a:p>
          <a:p>
            <a:pPr marL="285750" indent="-285750">
              <a:buFontTx/>
              <a:buChar char="-"/>
            </a:pPr>
            <a:r>
              <a:rPr lang="en-GB" dirty="0" smtClean="0">
                <a:solidFill>
                  <a:schemeClr val="accent5"/>
                </a:solidFill>
              </a:rPr>
              <a:t>Reduce carbon footprint</a:t>
            </a:r>
          </a:p>
          <a:p>
            <a:pPr marL="285750" indent="-285750">
              <a:buFontTx/>
              <a:buChar char="-"/>
            </a:pPr>
            <a:r>
              <a:rPr lang="en-GB" dirty="0" smtClean="0">
                <a:solidFill>
                  <a:schemeClr val="accent5"/>
                </a:solidFill>
              </a:rPr>
              <a:t>Reduce travel cost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F54E59-54A6-4C4E-8DE1-FEE8B6228B45}" type="slidenum">
              <a:rPr lang="en-GB" smtClean="0"/>
              <a:t>12</a:t>
            </a:fld>
            <a:endParaRPr lang="en-GB"/>
          </a:p>
        </p:txBody>
      </p:sp>
    </p:spTree>
    <p:extLst>
      <p:ext uri="{BB962C8B-B14F-4D97-AF65-F5344CB8AC3E}">
        <p14:creationId xmlns:p14="http://schemas.microsoft.com/office/powerpoint/2010/main" val="11210148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b="1" dirty="0" smtClean="0"/>
              <a:t>Marketing &amp; Sales</a:t>
            </a:r>
            <a:endParaRPr lang="en-GB" sz="900" b="1" dirty="0" smtClean="0">
              <a:solidFill>
                <a:srgbClr val="6C6C6C"/>
              </a:solidFill>
            </a:endParaRPr>
          </a:p>
          <a:p>
            <a:r>
              <a:rPr lang="en-GB" sz="900" kern="1200" dirty="0" smtClean="0">
                <a:solidFill>
                  <a:schemeClr val="tx1"/>
                </a:solidFill>
                <a:effectLst/>
                <a:latin typeface="+mn-lt"/>
                <a:ea typeface="+mn-ea"/>
                <a:cs typeface="+mn-cs"/>
              </a:rPr>
              <a:t>64% of marketing professionals view webcast as an innovative marketing and communication vehicle</a:t>
            </a:r>
          </a:p>
          <a:p>
            <a:r>
              <a:rPr lang="en-GB" sz="900" kern="1200" dirty="0" smtClean="0">
                <a:solidFill>
                  <a:schemeClr val="tx1"/>
                </a:solidFill>
                <a:effectLst/>
                <a:latin typeface="+mn-lt"/>
                <a:ea typeface="+mn-ea"/>
                <a:cs typeface="+mn-cs"/>
              </a:rPr>
              <a:t>46% of senior marketers predict that half of all corporate events will be hybrid this year</a:t>
            </a:r>
          </a:p>
          <a:p>
            <a:r>
              <a:rPr lang="en-GB" sz="900" kern="1200" dirty="0" smtClean="0">
                <a:solidFill>
                  <a:schemeClr val="tx1"/>
                </a:solidFill>
                <a:effectLst/>
                <a:latin typeface="+mn-lt"/>
                <a:ea typeface="+mn-ea"/>
                <a:cs typeface="+mn-cs"/>
              </a:rPr>
              <a:t>80% of virtual events help build stronger market presence, generate leads &amp; drive awareness and education</a:t>
            </a:r>
          </a:p>
          <a:p>
            <a:r>
              <a:rPr lang="en-GB" sz="900" kern="1200" dirty="0" smtClean="0">
                <a:solidFill>
                  <a:schemeClr val="tx1"/>
                </a:solidFill>
                <a:effectLst/>
                <a:latin typeface="+mn-lt"/>
                <a:ea typeface="+mn-ea"/>
                <a:cs typeface="+mn-cs"/>
              </a:rPr>
              <a:t>Webcast is the #2 most effective marketing tool for nurturing &amp; engaging prospects</a:t>
            </a:r>
          </a:p>
          <a:p>
            <a:pPr>
              <a:lnSpc>
                <a:spcPct val="100000"/>
              </a:lnSpc>
              <a:spcBef>
                <a:spcPts val="600"/>
              </a:spcBef>
            </a:pPr>
            <a:endParaRPr lang="en-GB" b="1" dirty="0" smtClean="0"/>
          </a:p>
          <a:p>
            <a:pPr>
              <a:lnSpc>
                <a:spcPct val="100000"/>
              </a:lnSpc>
              <a:spcBef>
                <a:spcPts val="600"/>
              </a:spcBef>
            </a:pPr>
            <a:r>
              <a:rPr lang="en-GB" b="1" dirty="0" smtClean="0"/>
              <a:t>Investor Relations (IR)</a:t>
            </a:r>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Corp </a:t>
            </a:r>
            <a:r>
              <a:rPr lang="en-GB" b="1" dirty="0" err="1" smtClean="0"/>
              <a:t>Comms</a:t>
            </a:r>
            <a:endParaRPr lang="en-GB" b="1" dirty="0" smtClean="0"/>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Training &amp; Cont. Education</a:t>
            </a:r>
          </a:p>
          <a:p>
            <a:endParaRPr lang="en-GB" dirty="0" smtClean="0"/>
          </a:p>
          <a:p>
            <a:endParaRPr lang="en-GB" dirty="0" smtClean="0"/>
          </a:p>
          <a:p>
            <a:r>
              <a:rPr lang="en-GB" dirty="0" smtClean="0"/>
              <a:t>-----</a:t>
            </a:r>
          </a:p>
          <a:p>
            <a:endParaRPr lang="en-GB" dirty="0" smtClean="0"/>
          </a:p>
          <a:p>
            <a:r>
              <a:rPr lang="en-GB" b="1" dirty="0" smtClean="0"/>
              <a:t>What are the most popular /  effective vehicles for marketing activities today &amp; what are the emerging trends?</a:t>
            </a:r>
          </a:p>
          <a:p>
            <a:endParaRPr lang="en-GB" b="1" dirty="0" smtClean="0"/>
          </a:p>
          <a:p>
            <a:r>
              <a:rPr lang="en-GB" dirty="0" smtClean="0"/>
              <a:t>-	How rapidly are webcasts / webinars being adopted by marketing professionals?</a:t>
            </a:r>
          </a:p>
          <a:p>
            <a:r>
              <a:rPr lang="en-GB" dirty="0" smtClean="0"/>
              <a:t>-	When is a virtual event a webcast vs a web conference?</a:t>
            </a:r>
          </a:p>
          <a:p>
            <a:r>
              <a:rPr lang="en-GB" dirty="0" smtClean="0"/>
              <a:t>-	Case study: How webcasting is used at Arkadin to reduce budget and extend reach </a:t>
            </a:r>
          </a:p>
          <a:p>
            <a:r>
              <a:rPr lang="en-GB" dirty="0" smtClean="0"/>
              <a:t>Sources:</a:t>
            </a:r>
          </a:p>
          <a:p>
            <a:r>
              <a:rPr lang="en-GB" dirty="0" smtClean="0"/>
              <a:t>Business to Business B2B - 2012</a:t>
            </a:r>
          </a:p>
          <a:p>
            <a:r>
              <a:rPr lang="en-GB" dirty="0" smtClean="0"/>
              <a:t>4 Reasons Your Next Event Should Be a Virtual One – </a:t>
            </a:r>
            <a:r>
              <a:rPr lang="en-GB" dirty="0" err="1" smtClean="0"/>
              <a:t>HubSpot</a:t>
            </a:r>
            <a:r>
              <a:rPr lang="en-GB" dirty="0" smtClean="0"/>
              <a:t>, June 2011</a:t>
            </a:r>
          </a:p>
          <a:p>
            <a:r>
              <a:rPr lang="en-GB" dirty="0" err="1" smtClean="0"/>
              <a:t>Forresters</a:t>
            </a:r>
            <a:r>
              <a:rPr lang="en-GB" dirty="0" smtClean="0"/>
              <a:t> – 2012</a:t>
            </a:r>
          </a:p>
          <a:p>
            <a:r>
              <a:rPr lang="en-GB" dirty="0" smtClean="0"/>
              <a:t>The Practicalities of Virtual Events – ON24, June 2011</a:t>
            </a:r>
          </a:p>
          <a:p>
            <a:r>
              <a:rPr lang="en-GB" dirty="0" smtClean="0"/>
              <a:t>Navigating the Emerging Gap in Large Conference Calls &amp; Webcast Event Solutions – </a:t>
            </a:r>
            <a:r>
              <a:rPr lang="en-GB" dirty="0" err="1" smtClean="0"/>
              <a:t>Wainhouse</a:t>
            </a:r>
            <a:r>
              <a:rPr lang="en-GB" dirty="0" smtClean="0"/>
              <a:t> Research, 2013</a:t>
            </a:r>
          </a:p>
          <a:p>
            <a:r>
              <a:rPr lang="en-GB" dirty="0" smtClean="0"/>
              <a:t>4 Reasons Your Next Event Should Be a Virtual One – </a:t>
            </a:r>
            <a:r>
              <a:rPr lang="en-GB" dirty="0" err="1" smtClean="0"/>
              <a:t>HubSpot</a:t>
            </a:r>
            <a:r>
              <a:rPr lang="en-GB" dirty="0" smtClean="0"/>
              <a:t>, June 2011</a:t>
            </a:r>
          </a:p>
          <a:p>
            <a:pPr marL="285750" indent="-285750">
              <a:buFontTx/>
              <a:buChar char="-"/>
            </a:pPr>
            <a:r>
              <a:rPr lang="en-GB" dirty="0" smtClean="0">
                <a:solidFill>
                  <a:schemeClr val="accent5"/>
                </a:solidFill>
              </a:rPr>
              <a:t>Cost effectiveness</a:t>
            </a:r>
          </a:p>
          <a:p>
            <a:pPr marL="285750" indent="-285750">
              <a:buFontTx/>
              <a:buChar char="-"/>
            </a:pPr>
            <a:r>
              <a:rPr lang="en-GB" dirty="0" smtClean="0">
                <a:solidFill>
                  <a:schemeClr val="accent5"/>
                </a:solidFill>
              </a:rPr>
              <a:t>Global Reach</a:t>
            </a:r>
          </a:p>
          <a:p>
            <a:pPr marL="285750" indent="-285750">
              <a:buFontTx/>
              <a:buChar char="-"/>
            </a:pPr>
            <a:r>
              <a:rPr lang="en-GB" dirty="0" smtClean="0">
                <a:solidFill>
                  <a:schemeClr val="accent5"/>
                </a:solidFill>
              </a:rPr>
              <a:t>Increase sales</a:t>
            </a:r>
          </a:p>
          <a:p>
            <a:pPr marL="285750" indent="-285750">
              <a:buFontTx/>
              <a:buChar char="-"/>
            </a:pPr>
            <a:r>
              <a:rPr lang="en-GB" dirty="0" smtClean="0">
                <a:solidFill>
                  <a:schemeClr val="accent5"/>
                </a:solidFill>
              </a:rPr>
              <a:t>Reinforce brand awareness</a:t>
            </a:r>
          </a:p>
          <a:p>
            <a:pPr marL="285750" indent="-285750">
              <a:buFontTx/>
              <a:buChar char="-"/>
            </a:pPr>
            <a:r>
              <a:rPr lang="en-GB" dirty="0" smtClean="0">
                <a:solidFill>
                  <a:schemeClr val="accent5"/>
                </a:solidFill>
              </a:rPr>
              <a:t>Enhance engagement</a:t>
            </a:r>
          </a:p>
          <a:p>
            <a:pPr marL="285750" indent="-285750">
              <a:buFontTx/>
              <a:buChar char="-"/>
            </a:pPr>
            <a:r>
              <a:rPr lang="en-GB" dirty="0" smtClean="0">
                <a:solidFill>
                  <a:schemeClr val="accent5"/>
                </a:solidFill>
              </a:rPr>
              <a:t>Continue the conversation</a:t>
            </a:r>
          </a:p>
          <a:p>
            <a:pPr marL="285750" indent="-285750">
              <a:buFontTx/>
              <a:buChar char="-"/>
            </a:pPr>
            <a:r>
              <a:rPr lang="en-GB" dirty="0" smtClean="0">
                <a:solidFill>
                  <a:schemeClr val="accent5"/>
                </a:solidFill>
              </a:rPr>
              <a:t>Elongate the life of your event</a:t>
            </a:r>
          </a:p>
          <a:p>
            <a:pPr marL="285750" indent="-285750">
              <a:buFontTx/>
              <a:buChar char="-"/>
            </a:pPr>
            <a:r>
              <a:rPr lang="en-GB" dirty="0" smtClean="0">
                <a:solidFill>
                  <a:schemeClr val="accent5"/>
                </a:solidFill>
              </a:rPr>
              <a:t>Reduce carbon footprint</a:t>
            </a:r>
          </a:p>
          <a:p>
            <a:pPr marL="285750" indent="-285750">
              <a:buFontTx/>
              <a:buChar char="-"/>
            </a:pPr>
            <a:r>
              <a:rPr lang="en-GB" dirty="0" smtClean="0">
                <a:solidFill>
                  <a:schemeClr val="accent5"/>
                </a:solidFill>
              </a:rPr>
              <a:t>Reduce travel cost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F54E59-54A6-4C4E-8DE1-FEE8B6228B45}" type="slidenum">
              <a:rPr lang="en-GB" smtClean="0"/>
              <a:t>13</a:t>
            </a:fld>
            <a:endParaRPr lang="en-GB"/>
          </a:p>
        </p:txBody>
      </p:sp>
    </p:spTree>
    <p:extLst>
      <p:ext uri="{BB962C8B-B14F-4D97-AF65-F5344CB8AC3E}">
        <p14:creationId xmlns:p14="http://schemas.microsoft.com/office/powerpoint/2010/main" val="11210148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b="1" dirty="0" smtClean="0"/>
              <a:t>Marketing &amp; Sales</a:t>
            </a:r>
            <a:endParaRPr lang="en-GB" sz="900" b="1" dirty="0" smtClean="0">
              <a:solidFill>
                <a:srgbClr val="6C6C6C"/>
              </a:solidFill>
            </a:endParaRPr>
          </a:p>
          <a:p>
            <a:r>
              <a:rPr lang="en-GB" sz="900" kern="1200" dirty="0" smtClean="0">
                <a:solidFill>
                  <a:schemeClr val="tx1"/>
                </a:solidFill>
                <a:effectLst/>
                <a:latin typeface="+mn-lt"/>
                <a:ea typeface="+mn-ea"/>
                <a:cs typeface="+mn-cs"/>
              </a:rPr>
              <a:t>64% of marketing professionals view webcast as an innovative marketing and communication vehicle</a:t>
            </a:r>
          </a:p>
          <a:p>
            <a:r>
              <a:rPr lang="en-GB" sz="900" kern="1200" dirty="0" smtClean="0">
                <a:solidFill>
                  <a:schemeClr val="tx1"/>
                </a:solidFill>
                <a:effectLst/>
                <a:latin typeface="+mn-lt"/>
                <a:ea typeface="+mn-ea"/>
                <a:cs typeface="+mn-cs"/>
              </a:rPr>
              <a:t>46% of senior marketers predict that half of all corporate events will be hybrid this year</a:t>
            </a:r>
          </a:p>
          <a:p>
            <a:r>
              <a:rPr lang="en-GB" sz="900" kern="1200" dirty="0" smtClean="0">
                <a:solidFill>
                  <a:schemeClr val="tx1"/>
                </a:solidFill>
                <a:effectLst/>
                <a:latin typeface="+mn-lt"/>
                <a:ea typeface="+mn-ea"/>
                <a:cs typeface="+mn-cs"/>
              </a:rPr>
              <a:t>80% of virtual events help build stronger market presence, generate leads &amp; drive awareness and education</a:t>
            </a:r>
          </a:p>
          <a:p>
            <a:r>
              <a:rPr lang="en-GB" sz="900" kern="1200" dirty="0" smtClean="0">
                <a:solidFill>
                  <a:schemeClr val="tx1"/>
                </a:solidFill>
                <a:effectLst/>
                <a:latin typeface="+mn-lt"/>
                <a:ea typeface="+mn-ea"/>
                <a:cs typeface="+mn-cs"/>
              </a:rPr>
              <a:t>Webcast is the #2 most effective marketing tool for nurturing &amp; engaging prospects</a:t>
            </a:r>
          </a:p>
          <a:p>
            <a:pPr>
              <a:lnSpc>
                <a:spcPct val="100000"/>
              </a:lnSpc>
              <a:spcBef>
                <a:spcPts val="600"/>
              </a:spcBef>
            </a:pPr>
            <a:endParaRPr lang="en-GB" b="1" dirty="0" smtClean="0"/>
          </a:p>
          <a:p>
            <a:pPr>
              <a:lnSpc>
                <a:spcPct val="100000"/>
              </a:lnSpc>
              <a:spcBef>
                <a:spcPts val="600"/>
              </a:spcBef>
            </a:pPr>
            <a:r>
              <a:rPr lang="en-GB" b="1" dirty="0" smtClean="0"/>
              <a:t>Investor Relations (IR)</a:t>
            </a:r>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Corp </a:t>
            </a:r>
            <a:r>
              <a:rPr lang="en-GB" b="1" dirty="0" err="1" smtClean="0"/>
              <a:t>Comms</a:t>
            </a:r>
            <a:endParaRPr lang="en-GB" b="1" dirty="0" smtClean="0"/>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Training &amp; Cont. Education</a:t>
            </a:r>
          </a:p>
          <a:p>
            <a:endParaRPr lang="en-GB" dirty="0" smtClean="0"/>
          </a:p>
          <a:p>
            <a:endParaRPr lang="en-GB" dirty="0" smtClean="0"/>
          </a:p>
          <a:p>
            <a:r>
              <a:rPr lang="en-GB" dirty="0" smtClean="0"/>
              <a:t>-----</a:t>
            </a:r>
          </a:p>
          <a:p>
            <a:endParaRPr lang="en-GB" dirty="0" smtClean="0"/>
          </a:p>
          <a:p>
            <a:r>
              <a:rPr lang="en-GB" b="1" dirty="0" smtClean="0"/>
              <a:t>What are the most popular /  effective vehicles for marketing activities today &amp; what are the emerging trends?</a:t>
            </a:r>
          </a:p>
          <a:p>
            <a:endParaRPr lang="en-GB" b="1" dirty="0" smtClean="0"/>
          </a:p>
          <a:p>
            <a:r>
              <a:rPr lang="en-GB" dirty="0" smtClean="0"/>
              <a:t>-	How rapidly are webcasts / webinars being adopted by marketing professionals?</a:t>
            </a:r>
          </a:p>
          <a:p>
            <a:r>
              <a:rPr lang="en-GB" dirty="0" smtClean="0"/>
              <a:t>-	When is a virtual event a webcast vs a web conference?</a:t>
            </a:r>
          </a:p>
          <a:p>
            <a:r>
              <a:rPr lang="en-GB" dirty="0" smtClean="0"/>
              <a:t>-	Case study: How webcasting is used at Arkadin to reduce budget and extend reach </a:t>
            </a:r>
          </a:p>
          <a:p>
            <a:r>
              <a:rPr lang="en-GB" dirty="0" smtClean="0"/>
              <a:t>Sources:</a:t>
            </a:r>
          </a:p>
          <a:p>
            <a:r>
              <a:rPr lang="en-GB" dirty="0" smtClean="0"/>
              <a:t>Business to Business B2B - 2012</a:t>
            </a:r>
          </a:p>
          <a:p>
            <a:r>
              <a:rPr lang="en-GB" dirty="0" smtClean="0"/>
              <a:t>4 Reasons Your Next Event Should Be a Virtual One – </a:t>
            </a:r>
            <a:r>
              <a:rPr lang="en-GB" dirty="0" err="1" smtClean="0"/>
              <a:t>HubSpot</a:t>
            </a:r>
            <a:r>
              <a:rPr lang="en-GB" dirty="0" smtClean="0"/>
              <a:t>, June 2011</a:t>
            </a:r>
          </a:p>
          <a:p>
            <a:r>
              <a:rPr lang="en-GB" dirty="0" err="1" smtClean="0"/>
              <a:t>Forresters</a:t>
            </a:r>
            <a:r>
              <a:rPr lang="en-GB" dirty="0" smtClean="0"/>
              <a:t> – 2012</a:t>
            </a:r>
          </a:p>
          <a:p>
            <a:r>
              <a:rPr lang="en-GB" dirty="0" smtClean="0"/>
              <a:t>The Practicalities of Virtual Events – ON24, June 2011</a:t>
            </a:r>
          </a:p>
          <a:p>
            <a:r>
              <a:rPr lang="en-GB" dirty="0" smtClean="0"/>
              <a:t>Navigating the Emerging Gap in Large Conference Calls &amp; Webcast Event Solutions – </a:t>
            </a:r>
            <a:r>
              <a:rPr lang="en-GB" dirty="0" err="1" smtClean="0"/>
              <a:t>Wainhouse</a:t>
            </a:r>
            <a:r>
              <a:rPr lang="en-GB" dirty="0" smtClean="0"/>
              <a:t> Research, 2013</a:t>
            </a:r>
          </a:p>
          <a:p>
            <a:r>
              <a:rPr lang="en-GB" dirty="0" smtClean="0"/>
              <a:t>4 Reasons Your Next Event Should Be a Virtual One – </a:t>
            </a:r>
            <a:r>
              <a:rPr lang="en-GB" dirty="0" err="1" smtClean="0"/>
              <a:t>HubSpot</a:t>
            </a:r>
            <a:r>
              <a:rPr lang="en-GB" dirty="0" smtClean="0"/>
              <a:t>, June 2011</a:t>
            </a:r>
          </a:p>
          <a:p>
            <a:pPr marL="285750" indent="-285750">
              <a:buFontTx/>
              <a:buChar char="-"/>
            </a:pPr>
            <a:r>
              <a:rPr lang="en-GB" dirty="0" smtClean="0">
                <a:solidFill>
                  <a:schemeClr val="accent5"/>
                </a:solidFill>
              </a:rPr>
              <a:t>Cost effectiveness</a:t>
            </a:r>
          </a:p>
          <a:p>
            <a:pPr marL="285750" indent="-285750">
              <a:buFontTx/>
              <a:buChar char="-"/>
            </a:pPr>
            <a:r>
              <a:rPr lang="en-GB" dirty="0" smtClean="0">
                <a:solidFill>
                  <a:schemeClr val="accent5"/>
                </a:solidFill>
              </a:rPr>
              <a:t>Global Reach</a:t>
            </a:r>
          </a:p>
          <a:p>
            <a:pPr marL="285750" indent="-285750">
              <a:buFontTx/>
              <a:buChar char="-"/>
            </a:pPr>
            <a:r>
              <a:rPr lang="en-GB" dirty="0" smtClean="0">
                <a:solidFill>
                  <a:schemeClr val="accent5"/>
                </a:solidFill>
              </a:rPr>
              <a:t>Increase sales</a:t>
            </a:r>
          </a:p>
          <a:p>
            <a:pPr marL="285750" indent="-285750">
              <a:buFontTx/>
              <a:buChar char="-"/>
            </a:pPr>
            <a:r>
              <a:rPr lang="en-GB" dirty="0" smtClean="0">
                <a:solidFill>
                  <a:schemeClr val="accent5"/>
                </a:solidFill>
              </a:rPr>
              <a:t>Reinforce brand awareness</a:t>
            </a:r>
          </a:p>
          <a:p>
            <a:pPr marL="285750" indent="-285750">
              <a:buFontTx/>
              <a:buChar char="-"/>
            </a:pPr>
            <a:r>
              <a:rPr lang="en-GB" dirty="0" smtClean="0">
                <a:solidFill>
                  <a:schemeClr val="accent5"/>
                </a:solidFill>
              </a:rPr>
              <a:t>Enhance engagement</a:t>
            </a:r>
          </a:p>
          <a:p>
            <a:pPr marL="285750" indent="-285750">
              <a:buFontTx/>
              <a:buChar char="-"/>
            </a:pPr>
            <a:r>
              <a:rPr lang="en-GB" dirty="0" smtClean="0">
                <a:solidFill>
                  <a:schemeClr val="accent5"/>
                </a:solidFill>
              </a:rPr>
              <a:t>Continue the conversation</a:t>
            </a:r>
          </a:p>
          <a:p>
            <a:pPr marL="285750" indent="-285750">
              <a:buFontTx/>
              <a:buChar char="-"/>
            </a:pPr>
            <a:r>
              <a:rPr lang="en-GB" dirty="0" smtClean="0">
                <a:solidFill>
                  <a:schemeClr val="accent5"/>
                </a:solidFill>
              </a:rPr>
              <a:t>Elongate the life of your event</a:t>
            </a:r>
          </a:p>
          <a:p>
            <a:pPr marL="285750" indent="-285750">
              <a:buFontTx/>
              <a:buChar char="-"/>
            </a:pPr>
            <a:r>
              <a:rPr lang="en-GB" dirty="0" smtClean="0">
                <a:solidFill>
                  <a:schemeClr val="accent5"/>
                </a:solidFill>
              </a:rPr>
              <a:t>Reduce carbon footprint</a:t>
            </a:r>
          </a:p>
          <a:p>
            <a:pPr marL="285750" indent="-285750">
              <a:buFontTx/>
              <a:buChar char="-"/>
            </a:pPr>
            <a:r>
              <a:rPr lang="en-GB" dirty="0" smtClean="0">
                <a:solidFill>
                  <a:schemeClr val="accent5"/>
                </a:solidFill>
              </a:rPr>
              <a:t>Reduce travel cost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F54E59-54A6-4C4E-8DE1-FEE8B6228B45}" type="slidenum">
              <a:rPr lang="en-GB" smtClean="0"/>
              <a:t>14</a:t>
            </a:fld>
            <a:endParaRPr lang="en-GB"/>
          </a:p>
        </p:txBody>
      </p:sp>
    </p:spTree>
    <p:extLst>
      <p:ext uri="{BB962C8B-B14F-4D97-AF65-F5344CB8AC3E}">
        <p14:creationId xmlns:p14="http://schemas.microsoft.com/office/powerpoint/2010/main" val="1121014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b="1" dirty="0" smtClean="0"/>
              <a:t>Marketing &amp; Sales</a:t>
            </a:r>
            <a:endParaRPr lang="en-GB" sz="900" b="1" dirty="0" smtClean="0">
              <a:solidFill>
                <a:srgbClr val="6C6C6C"/>
              </a:solidFill>
            </a:endParaRPr>
          </a:p>
          <a:p>
            <a:r>
              <a:rPr lang="en-GB" sz="900" kern="1200" dirty="0" smtClean="0">
                <a:solidFill>
                  <a:schemeClr val="tx1"/>
                </a:solidFill>
                <a:effectLst/>
                <a:latin typeface="+mn-lt"/>
                <a:ea typeface="+mn-ea"/>
                <a:cs typeface="+mn-cs"/>
              </a:rPr>
              <a:t>64% of marketing professionals view webcast as an innovative marketing and communication vehicle</a:t>
            </a:r>
          </a:p>
          <a:p>
            <a:r>
              <a:rPr lang="en-GB" sz="900" kern="1200" dirty="0" smtClean="0">
                <a:solidFill>
                  <a:schemeClr val="tx1"/>
                </a:solidFill>
                <a:effectLst/>
                <a:latin typeface="+mn-lt"/>
                <a:ea typeface="+mn-ea"/>
                <a:cs typeface="+mn-cs"/>
              </a:rPr>
              <a:t>46% of senior marketers predict that half of all corporate events will be hybrid this year</a:t>
            </a:r>
          </a:p>
          <a:p>
            <a:r>
              <a:rPr lang="en-GB" sz="900" kern="1200" dirty="0" smtClean="0">
                <a:solidFill>
                  <a:schemeClr val="tx1"/>
                </a:solidFill>
                <a:effectLst/>
                <a:latin typeface="+mn-lt"/>
                <a:ea typeface="+mn-ea"/>
                <a:cs typeface="+mn-cs"/>
              </a:rPr>
              <a:t>80% of virtual events help build stronger market presence, generate leads &amp; drive awareness and education</a:t>
            </a:r>
          </a:p>
          <a:p>
            <a:r>
              <a:rPr lang="en-GB" sz="900" kern="1200" dirty="0" smtClean="0">
                <a:solidFill>
                  <a:schemeClr val="tx1"/>
                </a:solidFill>
                <a:effectLst/>
                <a:latin typeface="+mn-lt"/>
                <a:ea typeface="+mn-ea"/>
                <a:cs typeface="+mn-cs"/>
              </a:rPr>
              <a:t>Webcast is the #2 most effective marketing tool for nurturing &amp; engaging prospects</a:t>
            </a:r>
          </a:p>
          <a:p>
            <a:pPr>
              <a:lnSpc>
                <a:spcPct val="100000"/>
              </a:lnSpc>
              <a:spcBef>
                <a:spcPts val="600"/>
              </a:spcBef>
            </a:pPr>
            <a:endParaRPr lang="en-GB" b="1" dirty="0" smtClean="0"/>
          </a:p>
          <a:p>
            <a:pPr>
              <a:lnSpc>
                <a:spcPct val="100000"/>
              </a:lnSpc>
              <a:spcBef>
                <a:spcPts val="600"/>
              </a:spcBef>
            </a:pPr>
            <a:r>
              <a:rPr lang="en-GB" b="1" dirty="0" smtClean="0"/>
              <a:t>Investor Relations (IR)</a:t>
            </a:r>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Corp </a:t>
            </a:r>
            <a:r>
              <a:rPr lang="en-GB" b="1" dirty="0" err="1" smtClean="0"/>
              <a:t>Comms</a:t>
            </a:r>
            <a:endParaRPr lang="en-GB" b="1" dirty="0" smtClean="0"/>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Training &amp; Cont. Education</a:t>
            </a:r>
          </a:p>
          <a:p>
            <a:endParaRPr lang="en-GB" dirty="0" smtClean="0"/>
          </a:p>
          <a:p>
            <a:endParaRPr lang="en-GB" dirty="0" smtClean="0"/>
          </a:p>
          <a:p>
            <a:r>
              <a:rPr lang="en-GB" dirty="0" smtClean="0"/>
              <a:t>-----</a:t>
            </a:r>
          </a:p>
          <a:p>
            <a:endParaRPr lang="en-GB" dirty="0" smtClean="0"/>
          </a:p>
          <a:p>
            <a:r>
              <a:rPr lang="en-GB" b="1" dirty="0" smtClean="0"/>
              <a:t>What are the most popular /  effective vehicles for marketing activities today &amp; what are the emerging trends?</a:t>
            </a:r>
          </a:p>
          <a:p>
            <a:endParaRPr lang="en-GB" b="1" dirty="0" smtClean="0"/>
          </a:p>
          <a:p>
            <a:r>
              <a:rPr lang="en-GB" dirty="0" smtClean="0"/>
              <a:t>-	How rapidly are webcasts / webinars being adopted by marketing professionals?</a:t>
            </a:r>
          </a:p>
          <a:p>
            <a:r>
              <a:rPr lang="en-GB" dirty="0" smtClean="0"/>
              <a:t>-	When is a virtual event a webcast vs a web conference?</a:t>
            </a:r>
          </a:p>
          <a:p>
            <a:r>
              <a:rPr lang="en-GB" dirty="0" smtClean="0"/>
              <a:t>-	Case study: How webcasting is used at Arkadin to reduce budget and extend reach </a:t>
            </a:r>
          </a:p>
          <a:p>
            <a:r>
              <a:rPr lang="en-GB" dirty="0" smtClean="0"/>
              <a:t>Sources:</a:t>
            </a:r>
          </a:p>
          <a:p>
            <a:r>
              <a:rPr lang="en-GB" dirty="0" smtClean="0"/>
              <a:t>Business to Business B2B - 2012</a:t>
            </a:r>
          </a:p>
          <a:p>
            <a:r>
              <a:rPr lang="en-GB" dirty="0" smtClean="0"/>
              <a:t>4 Reasons Your Next Event Should Be a Virtual One – </a:t>
            </a:r>
            <a:r>
              <a:rPr lang="en-GB" dirty="0" err="1" smtClean="0"/>
              <a:t>HubSpot</a:t>
            </a:r>
            <a:r>
              <a:rPr lang="en-GB" dirty="0" smtClean="0"/>
              <a:t>, June 2011</a:t>
            </a:r>
          </a:p>
          <a:p>
            <a:r>
              <a:rPr lang="en-GB" dirty="0" err="1" smtClean="0"/>
              <a:t>Forresters</a:t>
            </a:r>
            <a:r>
              <a:rPr lang="en-GB" dirty="0" smtClean="0"/>
              <a:t> – 2012</a:t>
            </a:r>
          </a:p>
          <a:p>
            <a:r>
              <a:rPr lang="en-GB" dirty="0" smtClean="0"/>
              <a:t>The Practicalities of Virtual Events – ON24, June 2011</a:t>
            </a:r>
          </a:p>
          <a:p>
            <a:r>
              <a:rPr lang="en-GB" dirty="0" smtClean="0"/>
              <a:t>Navigating the Emerging Gap in Large Conference Calls &amp; Webcast Event Solutions – </a:t>
            </a:r>
            <a:r>
              <a:rPr lang="en-GB" dirty="0" err="1" smtClean="0"/>
              <a:t>Wainhouse</a:t>
            </a:r>
            <a:r>
              <a:rPr lang="en-GB" dirty="0" smtClean="0"/>
              <a:t> Research, 2013</a:t>
            </a:r>
          </a:p>
          <a:p>
            <a:r>
              <a:rPr lang="en-GB" dirty="0" smtClean="0"/>
              <a:t>4 Reasons Your Next Event Should Be a Virtual One – </a:t>
            </a:r>
            <a:r>
              <a:rPr lang="en-GB" dirty="0" err="1" smtClean="0"/>
              <a:t>HubSpot</a:t>
            </a:r>
            <a:r>
              <a:rPr lang="en-GB" dirty="0" smtClean="0"/>
              <a:t>, June 2011</a:t>
            </a:r>
          </a:p>
          <a:p>
            <a:pPr marL="285750" indent="-285750">
              <a:buFontTx/>
              <a:buChar char="-"/>
            </a:pPr>
            <a:r>
              <a:rPr lang="en-GB" dirty="0" smtClean="0">
                <a:solidFill>
                  <a:schemeClr val="accent5"/>
                </a:solidFill>
              </a:rPr>
              <a:t>Cost effectiveness</a:t>
            </a:r>
          </a:p>
          <a:p>
            <a:pPr marL="285750" indent="-285750">
              <a:buFontTx/>
              <a:buChar char="-"/>
            </a:pPr>
            <a:r>
              <a:rPr lang="en-GB" dirty="0" smtClean="0">
                <a:solidFill>
                  <a:schemeClr val="accent5"/>
                </a:solidFill>
              </a:rPr>
              <a:t>Global Reach</a:t>
            </a:r>
          </a:p>
          <a:p>
            <a:pPr marL="285750" indent="-285750">
              <a:buFontTx/>
              <a:buChar char="-"/>
            </a:pPr>
            <a:r>
              <a:rPr lang="en-GB" dirty="0" smtClean="0">
                <a:solidFill>
                  <a:schemeClr val="accent5"/>
                </a:solidFill>
              </a:rPr>
              <a:t>Increase sales</a:t>
            </a:r>
          </a:p>
          <a:p>
            <a:pPr marL="285750" indent="-285750">
              <a:buFontTx/>
              <a:buChar char="-"/>
            </a:pPr>
            <a:r>
              <a:rPr lang="en-GB" dirty="0" smtClean="0">
                <a:solidFill>
                  <a:schemeClr val="accent5"/>
                </a:solidFill>
              </a:rPr>
              <a:t>Reinforce brand awareness</a:t>
            </a:r>
          </a:p>
          <a:p>
            <a:pPr marL="285750" indent="-285750">
              <a:buFontTx/>
              <a:buChar char="-"/>
            </a:pPr>
            <a:r>
              <a:rPr lang="en-GB" dirty="0" smtClean="0">
                <a:solidFill>
                  <a:schemeClr val="accent5"/>
                </a:solidFill>
              </a:rPr>
              <a:t>Enhance engagement</a:t>
            </a:r>
          </a:p>
          <a:p>
            <a:pPr marL="285750" indent="-285750">
              <a:buFontTx/>
              <a:buChar char="-"/>
            </a:pPr>
            <a:r>
              <a:rPr lang="en-GB" dirty="0" smtClean="0">
                <a:solidFill>
                  <a:schemeClr val="accent5"/>
                </a:solidFill>
              </a:rPr>
              <a:t>Continue the conversation</a:t>
            </a:r>
          </a:p>
          <a:p>
            <a:pPr marL="285750" indent="-285750">
              <a:buFontTx/>
              <a:buChar char="-"/>
            </a:pPr>
            <a:r>
              <a:rPr lang="en-GB" dirty="0" smtClean="0">
                <a:solidFill>
                  <a:schemeClr val="accent5"/>
                </a:solidFill>
              </a:rPr>
              <a:t>Elongate the life of your event</a:t>
            </a:r>
          </a:p>
          <a:p>
            <a:pPr marL="285750" indent="-285750">
              <a:buFontTx/>
              <a:buChar char="-"/>
            </a:pPr>
            <a:r>
              <a:rPr lang="en-GB" dirty="0" smtClean="0">
                <a:solidFill>
                  <a:schemeClr val="accent5"/>
                </a:solidFill>
              </a:rPr>
              <a:t>Reduce carbon footprint</a:t>
            </a:r>
          </a:p>
          <a:p>
            <a:pPr marL="285750" indent="-285750">
              <a:buFontTx/>
              <a:buChar char="-"/>
            </a:pPr>
            <a:r>
              <a:rPr lang="en-GB" dirty="0" smtClean="0">
                <a:solidFill>
                  <a:schemeClr val="accent5"/>
                </a:solidFill>
              </a:rPr>
              <a:t>Reduce travel cost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F54E59-54A6-4C4E-8DE1-FEE8B6228B45}" type="slidenum">
              <a:rPr lang="en-GB" smtClean="0"/>
              <a:t>3</a:t>
            </a:fld>
            <a:endParaRPr lang="en-GB"/>
          </a:p>
        </p:txBody>
      </p:sp>
    </p:spTree>
    <p:extLst>
      <p:ext uri="{BB962C8B-B14F-4D97-AF65-F5344CB8AC3E}">
        <p14:creationId xmlns:p14="http://schemas.microsoft.com/office/powerpoint/2010/main" val="11210148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b="1" dirty="0" smtClean="0"/>
              <a:t>Marketing &amp; Sales</a:t>
            </a:r>
            <a:endParaRPr lang="en-GB" sz="900" b="1" dirty="0" smtClean="0">
              <a:solidFill>
                <a:srgbClr val="6C6C6C"/>
              </a:solidFill>
            </a:endParaRPr>
          </a:p>
          <a:p>
            <a:r>
              <a:rPr lang="en-GB" sz="900" kern="1200" dirty="0" smtClean="0">
                <a:solidFill>
                  <a:schemeClr val="tx1"/>
                </a:solidFill>
                <a:effectLst/>
                <a:latin typeface="+mn-lt"/>
                <a:ea typeface="+mn-ea"/>
                <a:cs typeface="+mn-cs"/>
              </a:rPr>
              <a:t>64% of marketing professionals view webcast as an innovative marketing and communication vehicle</a:t>
            </a:r>
          </a:p>
          <a:p>
            <a:r>
              <a:rPr lang="en-GB" sz="900" kern="1200" dirty="0" smtClean="0">
                <a:solidFill>
                  <a:schemeClr val="tx1"/>
                </a:solidFill>
                <a:effectLst/>
                <a:latin typeface="+mn-lt"/>
                <a:ea typeface="+mn-ea"/>
                <a:cs typeface="+mn-cs"/>
              </a:rPr>
              <a:t>46% of senior marketers predict that half of all corporate events will be hybrid this year</a:t>
            </a:r>
          </a:p>
          <a:p>
            <a:r>
              <a:rPr lang="en-GB" sz="900" kern="1200" dirty="0" smtClean="0">
                <a:solidFill>
                  <a:schemeClr val="tx1"/>
                </a:solidFill>
                <a:effectLst/>
                <a:latin typeface="+mn-lt"/>
                <a:ea typeface="+mn-ea"/>
                <a:cs typeface="+mn-cs"/>
              </a:rPr>
              <a:t>80% of virtual events help build stronger market presence, generate leads &amp; drive awareness and education</a:t>
            </a:r>
          </a:p>
          <a:p>
            <a:r>
              <a:rPr lang="en-GB" sz="900" kern="1200" dirty="0" smtClean="0">
                <a:solidFill>
                  <a:schemeClr val="tx1"/>
                </a:solidFill>
                <a:effectLst/>
                <a:latin typeface="+mn-lt"/>
                <a:ea typeface="+mn-ea"/>
                <a:cs typeface="+mn-cs"/>
              </a:rPr>
              <a:t>Webcast is the #2 most effective marketing tool for nurturing &amp; engaging prospects</a:t>
            </a:r>
          </a:p>
          <a:p>
            <a:pPr>
              <a:lnSpc>
                <a:spcPct val="100000"/>
              </a:lnSpc>
              <a:spcBef>
                <a:spcPts val="600"/>
              </a:spcBef>
            </a:pPr>
            <a:endParaRPr lang="en-GB" b="1" dirty="0" smtClean="0"/>
          </a:p>
          <a:p>
            <a:pPr>
              <a:lnSpc>
                <a:spcPct val="100000"/>
              </a:lnSpc>
              <a:spcBef>
                <a:spcPts val="600"/>
              </a:spcBef>
            </a:pPr>
            <a:r>
              <a:rPr lang="en-GB" b="1" dirty="0" smtClean="0"/>
              <a:t>Investor Relations (IR)</a:t>
            </a:r>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Corp </a:t>
            </a:r>
            <a:r>
              <a:rPr lang="en-GB" b="1" dirty="0" err="1" smtClean="0"/>
              <a:t>Comms</a:t>
            </a:r>
            <a:endParaRPr lang="en-GB" b="1" dirty="0" smtClean="0"/>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Training &amp; Cont. Education</a:t>
            </a:r>
          </a:p>
          <a:p>
            <a:endParaRPr lang="en-GB" dirty="0" smtClean="0"/>
          </a:p>
          <a:p>
            <a:endParaRPr lang="en-GB" dirty="0" smtClean="0"/>
          </a:p>
          <a:p>
            <a:r>
              <a:rPr lang="en-GB" dirty="0" smtClean="0"/>
              <a:t>-----</a:t>
            </a:r>
          </a:p>
          <a:p>
            <a:endParaRPr lang="en-GB" dirty="0" smtClean="0"/>
          </a:p>
          <a:p>
            <a:r>
              <a:rPr lang="en-GB" b="1" dirty="0" smtClean="0"/>
              <a:t>What are the most popular /  effective vehicles for marketing activities today &amp; what are the emerging trends?</a:t>
            </a:r>
          </a:p>
          <a:p>
            <a:endParaRPr lang="en-GB" b="1" dirty="0" smtClean="0"/>
          </a:p>
          <a:p>
            <a:r>
              <a:rPr lang="en-GB" dirty="0" smtClean="0"/>
              <a:t>-	How rapidly are webcasts / webinars being adopted by marketing professionals?</a:t>
            </a:r>
          </a:p>
          <a:p>
            <a:r>
              <a:rPr lang="en-GB" dirty="0" smtClean="0"/>
              <a:t>-	When is a virtual event a webcast vs a web conference?</a:t>
            </a:r>
          </a:p>
          <a:p>
            <a:r>
              <a:rPr lang="en-GB" dirty="0" smtClean="0"/>
              <a:t>-	Case study: How webcasting is used at Arkadin to reduce budget and extend reach </a:t>
            </a:r>
          </a:p>
          <a:p>
            <a:r>
              <a:rPr lang="en-GB" dirty="0" smtClean="0"/>
              <a:t>Sources:</a:t>
            </a:r>
          </a:p>
          <a:p>
            <a:r>
              <a:rPr lang="en-GB" dirty="0" smtClean="0"/>
              <a:t>Business to Business B2B - 2012</a:t>
            </a:r>
          </a:p>
          <a:p>
            <a:r>
              <a:rPr lang="en-GB" dirty="0" smtClean="0"/>
              <a:t>4 Reasons Your Next Event Should Be a Virtual One – </a:t>
            </a:r>
            <a:r>
              <a:rPr lang="en-GB" dirty="0" err="1" smtClean="0"/>
              <a:t>HubSpot</a:t>
            </a:r>
            <a:r>
              <a:rPr lang="en-GB" dirty="0" smtClean="0"/>
              <a:t>, June 2011</a:t>
            </a:r>
          </a:p>
          <a:p>
            <a:r>
              <a:rPr lang="en-GB" dirty="0" err="1" smtClean="0"/>
              <a:t>Forresters</a:t>
            </a:r>
            <a:r>
              <a:rPr lang="en-GB" dirty="0" smtClean="0"/>
              <a:t> – 2012</a:t>
            </a:r>
          </a:p>
          <a:p>
            <a:r>
              <a:rPr lang="en-GB" dirty="0" smtClean="0"/>
              <a:t>The Practicalities of Virtual Events – ON24, June 2011</a:t>
            </a:r>
          </a:p>
          <a:p>
            <a:r>
              <a:rPr lang="en-GB" dirty="0" smtClean="0"/>
              <a:t>Navigating the Emerging Gap in Large Conference Calls &amp; Webcast Event Solutions – </a:t>
            </a:r>
            <a:r>
              <a:rPr lang="en-GB" dirty="0" err="1" smtClean="0"/>
              <a:t>Wainhouse</a:t>
            </a:r>
            <a:r>
              <a:rPr lang="en-GB" dirty="0" smtClean="0"/>
              <a:t> Research, 2013</a:t>
            </a:r>
          </a:p>
          <a:p>
            <a:r>
              <a:rPr lang="en-GB" dirty="0" smtClean="0"/>
              <a:t>4 Reasons Your Next Event Should Be a Virtual One – </a:t>
            </a:r>
            <a:r>
              <a:rPr lang="en-GB" dirty="0" err="1" smtClean="0"/>
              <a:t>HubSpot</a:t>
            </a:r>
            <a:r>
              <a:rPr lang="en-GB" dirty="0" smtClean="0"/>
              <a:t>, June 2011</a:t>
            </a:r>
          </a:p>
          <a:p>
            <a:pPr marL="285750" indent="-285750">
              <a:buFontTx/>
              <a:buChar char="-"/>
            </a:pPr>
            <a:r>
              <a:rPr lang="en-GB" dirty="0" smtClean="0">
                <a:solidFill>
                  <a:schemeClr val="accent5"/>
                </a:solidFill>
              </a:rPr>
              <a:t>Cost effectiveness</a:t>
            </a:r>
          </a:p>
          <a:p>
            <a:pPr marL="285750" indent="-285750">
              <a:buFontTx/>
              <a:buChar char="-"/>
            </a:pPr>
            <a:r>
              <a:rPr lang="en-GB" dirty="0" smtClean="0">
                <a:solidFill>
                  <a:schemeClr val="accent5"/>
                </a:solidFill>
              </a:rPr>
              <a:t>Global Reach</a:t>
            </a:r>
          </a:p>
          <a:p>
            <a:pPr marL="285750" indent="-285750">
              <a:buFontTx/>
              <a:buChar char="-"/>
            </a:pPr>
            <a:r>
              <a:rPr lang="en-GB" dirty="0" smtClean="0">
                <a:solidFill>
                  <a:schemeClr val="accent5"/>
                </a:solidFill>
              </a:rPr>
              <a:t>Increase sales</a:t>
            </a:r>
          </a:p>
          <a:p>
            <a:pPr marL="285750" indent="-285750">
              <a:buFontTx/>
              <a:buChar char="-"/>
            </a:pPr>
            <a:r>
              <a:rPr lang="en-GB" dirty="0" smtClean="0">
                <a:solidFill>
                  <a:schemeClr val="accent5"/>
                </a:solidFill>
              </a:rPr>
              <a:t>Reinforce brand awareness</a:t>
            </a:r>
          </a:p>
          <a:p>
            <a:pPr marL="285750" indent="-285750">
              <a:buFontTx/>
              <a:buChar char="-"/>
            </a:pPr>
            <a:r>
              <a:rPr lang="en-GB" dirty="0" smtClean="0">
                <a:solidFill>
                  <a:schemeClr val="accent5"/>
                </a:solidFill>
              </a:rPr>
              <a:t>Enhance engagement</a:t>
            </a:r>
          </a:p>
          <a:p>
            <a:pPr marL="285750" indent="-285750">
              <a:buFontTx/>
              <a:buChar char="-"/>
            </a:pPr>
            <a:r>
              <a:rPr lang="en-GB" dirty="0" smtClean="0">
                <a:solidFill>
                  <a:schemeClr val="accent5"/>
                </a:solidFill>
              </a:rPr>
              <a:t>Continue the conversation</a:t>
            </a:r>
          </a:p>
          <a:p>
            <a:pPr marL="285750" indent="-285750">
              <a:buFontTx/>
              <a:buChar char="-"/>
            </a:pPr>
            <a:r>
              <a:rPr lang="en-GB" dirty="0" smtClean="0">
                <a:solidFill>
                  <a:schemeClr val="accent5"/>
                </a:solidFill>
              </a:rPr>
              <a:t>Elongate the life of your event</a:t>
            </a:r>
          </a:p>
          <a:p>
            <a:pPr marL="285750" indent="-285750">
              <a:buFontTx/>
              <a:buChar char="-"/>
            </a:pPr>
            <a:r>
              <a:rPr lang="en-GB" dirty="0" smtClean="0">
                <a:solidFill>
                  <a:schemeClr val="accent5"/>
                </a:solidFill>
              </a:rPr>
              <a:t>Reduce carbon footprint</a:t>
            </a:r>
          </a:p>
          <a:p>
            <a:pPr marL="285750" indent="-285750">
              <a:buFontTx/>
              <a:buChar char="-"/>
            </a:pPr>
            <a:r>
              <a:rPr lang="en-GB" dirty="0" smtClean="0">
                <a:solidFill>
                  <a:schemeClr val="accent5"/>
                </a:solidFill>
              </a:rPr>
              <a:t>Reduce travel cost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F54E59-54A6-4C4E-8DE1-FEE8B6228B45}" type="slidenum">
              <a:rPr lang="en-GB" smtClean="0"/>
              <a:t>4</a:t>
            </a:fld>
            <a:endParaRPr lang="en-GB"/>
          </a:p>
        </p:txBody>
      </p:sp>
    </p:spTree>
    <p:extLst>
      <p:ext uri="{BB962C8B-B14F-4D97-AF65-F5344CB8AC3E}">
        <p14:creationId xmlns:p14="http://schemas.microsoft.com/office/powerpoint/2010/main" val="1121014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b="1" dirty="0" smtClean="0"/>
              <a:t>Marketing &amp; Sales</a:t>
            </a:r>
            <a:endParaRPr lang="en-GB" sz="900" b="1" dirty="0" smtClean="0">
              <a:solidFill>
                <a:srgbClr val="6C6C6C"/>
              </a:solidFill>
            </a:endParaRPr>
          </a:p>
          <a:p>
            <a:r>
              <a:rPr lang="en-GB" sz="900" kern="1200" dirty="0" smtClean="0">
                <a:solidFill>
                  <a:schemeClr val="tx1"/>
                </a:solidFill>
                <a:effectLst/>
                <a:latin typeface="+mn-lt"/>
                <a:ea typeface="+mn-ea"/>
                <a:cs typeface="+mn-cs"/>
              </a:rPr>
              <a:t>64% of marketing professionals view webcast as an innovative marketing and communication vehicle</a:t>
            </a:r>
          </a:p>
          <a:p>
            <a:r>
              <a:rPr lang="en-GB" sz="900" kern="1200" dirty="0" smtClean="0">
                <a:solidFill>
                  <a:schemeClr val="tx1"/>
                </a:solidFill>
                <a:effectLst/>
                <a:latin typeface="+mn-lt"/>
                <a:ea typeface="+mn-ea"/>
                <a:cs typeface="+mn-cs"/>
              </a:rPr>
              <a:t>46% of senior marketers predict that half of all corporate events will be hybrid this year</a:t>
            </a:r>
          </a:p>
          <a:p>
            <a:r>
              <a:rPr lang="en-GB" sz="900" kern="1200" dirty="0" smtClean="0">
                <a:solidFill>
                  <a:schemeClr val="tx1"/>
                </a:solidFill>
                <a:effectLst/>
                <a:latin typeface="+mn-lt"/>
                <a:ea typeface="+mn-ea"/>
                <a:cs typeface="+mn-cs"/>
              </a:rPr>
              <a:t>80% of virtual events help build stronger market presence, generate leads &amp; drive awareness and education</a:t>
            </a:r>
          </a:p>
          <a:p>
            <a:r>
              <a:rPr lang="en-GB" sz="900" kern="1200" dirty="0" smtClean="0">
                <a:solidFill>
                  <a:schemeClr val="tx1"/>
                </a:solidFill>
                <a:effectLst/>
                <a:latin typeface="+mn-lt"/>
                <a:ea typeface="+mn-ea"/>
                <a:cs typeface="+mn-cs"/>
              </a:rPr>
              <a:t>Webcast is the #2 most effective marketing tool for nurturing &amp; engaging prospects</a:t>
            </a:r>
          </a:p>
          <a:p>
            <a:pPr>
              <a:lnSpc>
                <a:spcPct val="100000"/>
              </a:lnSpc>
              <a:spcBef>
                <a:spcPts val="600"/>
              </a:spcBef>
            </a:pPr>
            <a:endParaRPr lang="en-GB" b="1" dirty="0" smtClean="0"/>
          </a:p>
          <a:p>
            <a:pPr>
              <a:lnSpc>
                <a:spcPct val="100000"/>
              </a:lnSpc>
              <a:spcBef>
                <a:spcPts val="600"/>
              </a:spcBef>
            </a:pPr>
            <a:r>
              <a:rPr lang="en-GB" b="1" dirty="0" smtClean="0"/>
              <a:t>Investor Relations (IR)</a:t>
            </a:r>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Corp </a:t>
            </a:r>
            <a:r>
              <a:rPr lang="en-GB" b="1" dirty="0" err="1" smtClean="0"/>
              <a:t>Comms</a:t>
            </a:r>
            <a:endParaRPr lang="en-GB" b="1" dirty="0" smtClean="0"/>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Training &amp; Cont. Education</a:t>
            </a:r>
          </a:p>
          <a:p>
            <a:endParaRPr lang="en-GB" dirty="0" smtClean="0"/>
          </a:p>
          <a:p>
            <a:endParaRPr lang="en-GB" dirty="0" smtClean="0"/>
          </a:p>
          <a:p>
            <a:r>
              <a:rPr lang="en-GB" dirty="0" smtClean="0"/>
              <a:t>-----</a:t>
            </a:r>
          </a:p>
          <a:p>
            <a:endParaRPr lang="en-GB" dirty="0" smtClean="0"/>
          </a:p>
          <a:p>
            <a:r>
              <a:rPr lang="en-GB" b="1" dirty="0" smtClean="0"/>
              <a:t>What are the most popular /  effective vehicles for marketing activities today &amp; what are the emerging trends?</a:t>
            </a:r>
          </a:p>
          <a:p>
            <a:endParaRPr lang="en-GB" b="1" dirty="0" smtClean="0"/>
          </a:p>
          <a:p>
            <a:r>
              <a:rPr lang="en-GB" dirty="0" smtClean="0"/>
              <a:t>-	How rapidly are webcasts / webinars being adopted by marketing professionals?</a:t>
            </a:r>
          </a:p>
          <a:p>
            <a:r>
              <a:rPr lang="en-GB" dirty="0" smtClean="0"/>
              <a:t>-	When is a virtual event a webcast vs a web conference?</a:t>
            </a:r>
          </a:p>
          <a:p>
            <a:r>
              <a:rPr lang="en-GB" dirty="0" smtClean="0"/>
              <a:t>-	Case study: How webcasting is used at Arkadin to reduce budget and extend reach </a:t>
            </a:r>
          </a:p>
          <a:p>
            <a:r>
              <a:rPr lang="en-GB" dirty="0" smtClean="0"/>
              <a:t>Sources:</a:t>
            </a:r>
          </a:p>
          <a:p>
            <a:r>
              <a:rPr lang="en-GB" dirty="0" smtClean="0"/>
              <a:t>Business to Business B2B - 2012</a:t>
            </a:r>
          </a:p>
          <a:p>
            <a:r>
              <a:rPr lang="en-GB" dirty="0" smtClean="0"/>
              <a:t>4 Reasons Your Next Event Should Be a Virtual One – </a:t>
            </a:r>
            <a:r>
              <a:rPr lang="en-GB" dirty="0" err="1" smtClean="0"/>
              <a:t>HubSpot</a:t>
            </a:r>
            <a:r>
              <a:rPr lang="en-GB" dirty="0" smtClean="0"/>
              <a:t>, June 2011</a:t>
            </a:r>
          </a:p>
          <a:p>
            <a:r>
              <a:rPr lang="en-GB" dirty="0" err="1" smtClean="0"/>
              <a:t>Forresters</a:t>
            </a:r>
            <a:r>
              <a:rPr lang="en-GB" dirty="0" smtClean="0"/>
              <a:t> – 2012</a:t>
            </a:r>
          </a:p>
          <a:p>
            <a:r>
              <a:rPr lang="en-GB" dirty="0" smtClean="0"/>
              <a:t>The Practicalities of Virtual Events – ON24, June 2011</a:t>
            </a:r>
          </a:p>
          <a:p>
            <a:r>
              <a:rPr lang="en-GB" dirty="0" smtClean="0"/>
              <a:t>Navigating the Emerging Gap in Large Conference Calls &amp; Webcast Event Solutions – </a:t>
            </a:r>
            <a:r>
              <a:rPr lang="en-GB" dirty="0" err="1" smtClean="0"/>
              <a:t>Wainhouse</a:t>
            </a:r>
            <a:r>
              <a:rPr lang="en-GB" dirty="0" smtClean="0"/>
              <a:t> Research, 2013</a:t>
            </a:r>
          </a:p>
          <a:p>
            <a:r>
              <a:rPr lang="en-GB" dirty="0" smtClean="0"/>
              <a:t>4 Reasons Your Next Event Should Be a Virtual One – </a:t>
            </a:r>
            <a:r>
              <a:rPr lang="en-GB" dirty="0" err="1" smtClean="0"/>
              <a:t>HubSpot</a:t>
            </a:r>
            <a:r>
              <a:rPr lang="en-GB" dirty="0" smtClean="0"/>
              <a:t>, June 2011</a:t>
            </a:r>
          </a:p>
          <a:p>
            <a:pPr marL="285750" indent="-285750">
              <a:buFontTx/>
              <a:buChar char="-"/>
            </a:pPr>
            <a:r>
              <a:rPr lang="en-GB" dirty="0" smtClean="0">
                <a:solidFill>
                  <a:schemeClr val="accent5"/>
                </a:solidFill>
              </a:rPr>
              <a:t>Cost effectiveness</a:t>
            </a:r>
          </a:p>
          <a:p>
            <a:pPr marL="285750" indent="-285750">
              <a:buFontTx/>
              <a:buChar char="-"/>
            </a:pPr>
            <a:r>
              <a:rPr lang="en-GB" dirty="0" smtClean="0">
                <a:solidFill>
                  <a:schemeClr val="accent5"/>
                </a:solidFill>
              </a:rPr>
              <a:t>Global Reach</a:t>
            </a:r>
          </a:p>
          <a:p>
            <a:pPr marL="285750" indent="-285750">
              <a:buFontTx/>
              <a:buChar char="-"/>
            </a:pPr>
            <a:r>
              <a:rPr lang="en-GB" dirty="0" smtClean="0">
                <a:solidFill>
                  <a:schemeClr val="accent5"/>
                </a:solidFill>
              </a:rPr>
              <a:t>Increase sales</a:t>
            </a:r>
          </a:p>
          <a:p>
            <a:pPr marL="285750" indent="-285750">
              <a:buFontTx/>
              <a:buChar char="-"/>
            </a:pPr>
            <a:r>
              <a:rPr lang="en-GB" dirty="0" smtClean="0">
                <a:solidFill>
                  <a:schemeClr val="accent5"/>
                </a:solidFill>
              </a:rPr>
              <a:t>Reinforce brand awareness</a:t>
            </a:r>
          </a:p>
          <a:p>
            <a:pPr marL="285750" indent="-285750">
              <a:buFontTx/>
              <a:buChar char="-"/>
            </a:pPr>
            <a:r>
              <a:rPr lang="en-GB" dirty="0" smtClean="0">
                <a:solidFill>
                  <a:schemeClr val="accent5"/>
                </a:solidFill>
              </a:rPr>
              <a:t>Enhance engagement</a:t>
            </a:r>
          </a:p>
          <a:p>
            <a:pPr marL="285750" indent="-285750">
              <a:buFontTx/>
              <a:buChar char="-"/>
            </a:pPr>
            <a:r>
              <a:rPr lang="en-GB" dirty="0" smtClean="0">
                <a:solidFill>
                  <a:schemeClr val="accent5"/>
                </a:solidFill>
              </a:rPr>
              <a:t>Continue the conversation</a:t>
            </a:r>
          </a:p>
          <a:p>
            <a:pPr marL="285750" indent="-285750">
              <a:buFontTx/>
              <a:buChar char="-"/>
            </a:pPr>
            <a:r>
              <a:rPr lang="en-GB" dirty="0" smtClean="0">
                <a:solidFill>
                  <a:schemeClr val="accent5"/>
                </a:solidFill>
              </a:rPr>
              <a:t>Elongate the life of your event</a:t>
            </a:r>
          </a:p>
          <a:p>
            <a:pPr marL="285750" indent="-285750">
              <a:buFontTx/>
              <a:buChar char="-"/>
            </a:pPr>
            <a:r>
              <a:rPr lang="en-GB" dirty="0" smtClean="0">
                <a:solidFill>
                  <a:schemeClr val="accent5"/>
                </a:solidFill>
              </a:rPr>
              <a:t>Reduce carbon footprint</a:t>
            </a:r>
          </a:p>
          <a:p>
            <a:pPr marL="285750" indent="-285750">
              <a:buFontTx/>
              <a:buChar char="-"/>
            </a:pPr>
            <a:r>
              <a:rPr lang="en-GB" dirty="0" smtClean="0">
                <a:solidFill>
                  <a:schemeClr val="accent5"/>
                </a:solidFill>
              </a:rPr>
              <a:t>Reduce travel cost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F54E59-54A6-4C4E-8DE1-FEE8B6228B45}" type="slidenum">
              <a:rPr lang="en-GB" smtClean="0"/>
              <a:t>5</a:t>
            </a:fld>
            <a:endParaRPr lang="en-GB"/>
          </a:p>
        </p:txBody>
      </p:sp>
    </p:spTree>
    <p:extLst>
      <p:ext uri="{BB962C8B-B14F-4D97-AF65-F5344CB8AC3E}">
        <p14:creationId xmlns:p14="http://schemas.microsoft.com/office/powerpoint/2010/main" val="1121014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b="1" dirty="0" smtClean="0"/>
              <a:t>Marketing &amp; Sales</a:t>
            </a:r>
            <a:endParaRPr lang="en-GB" sz="900" b="1" dirty="0" smtClean="0">
              <a:solidFill>
                <a:srgbClr val="6C6C6C"/>
              </a:solidFill>
            </a:endParaRPr>
          </a:p>
          <a:p>
            <a:r>
              <a:rPr lang="en-GB" sz="900" kern="1200" dirty="0" smtClean="0">
                <a:solidFill>
                  <a:schemeClr val="tx1"/>
                </a:solidFill>
                <a:effectLst/>
                <a:latin typeface="+mn-lt"/>
                <a:ea typeface="+mn-ea"/>
                <a:cs typeface="+mn-cs"/>
              </a:rPr>
              <a:t>64% of marketing professionals view webcast as an innovative marketing and communication vehicle</a:t>
            </a:r>
          </a:p>
          <a:p>
            <a:r>
              <a:rPr lang="en-GB" sz="900" kern="1200" dirty="0" smtClean="0">
                <a:solidFill>
                  <a:schemeClr val="tx1"/>
                </a:solidFill>
                <a:effectLst/>
                <a:latin typeface="+mn-lt"/>
                <a:ea typeface="+mn-ea"/>
                <a:cs typeface="+mn-cs"/>
              </a:rPr>
              <a:t>46% of senior marketers predict that half of all corporate events will be hybrid this year</a:t>
            </a:r>
          </a:p>
          <a:p>
            <a:r>
              <a:rPr lang="en-GB" sz="900" kern="1200" dirty="0" smtClean="0">
                <a:solidFill>
                  <a:schemeClr val="tx1"/>
                </a:solidFill>
                <a:effectLst/>
                <a:latin typeface="+mn-lt"/>
                <a:ea typeface="+mn-ea"/>
                <a:cs typeface="+mn-cs"/>
              </a:rPr>
              <a:t>80% of virtual events help build stronger market presence, generate leads &amp; drive awareness and education</a:t>
            </a:r>
          </a:p>
          <a:p>
            <a:r>
              <a:rPr lang="en-GB" sz="900" kern="1200" dirty="0" smtClean="0">
                <a:solidFill>
                  <a:schemeClr val="tx1"/>
                </a:solidFill>
                <a:effectLst/>
                <a:latin typeface="+mn-lt"/>
                <a:ea typeface="+mn-ea"/>
                <a:cs typeface="+mn-cs"/>
              </a:rPr>
              <a:t>Webcast is the #2 most effective marketing tool for nurturing &amp; engaging prospects</a:t>
            </a:r>
          </a:p>
          <a:p>
            <a:pPr>
              <a:lnSpc>
                <a:spcPct val="100000"/>
              </a:lnSpc>
              <a:spcBef>
                <a:spcPts val="600"/>
              </a:spcBef>
            </a:pPr>
            <a:endParaRPr lang="en-GB" b="1" dirty="0" smtClean="0"/>
          </a:p>
          <a:p>
            <a:pPr>
              <a:lnSpc>
                <a:spcPct val="100000"/>
              </a:lnSpc>
              <a:spcBef>
                <a:spcPts val="600"/>
              </a:spcBef>
            </a:pPr>
            <a:r>
              <a:rPr lang="en-GB" b="1" dirty="0" smtClean="0"/>
              <a:t>Investor Relations (IR)</a:t>
            </a:r>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Corp </a:t>
            </a:r>
            <a:r>
              <a:rPr lang="en-GB" b="1" dirty="0" err="1" smtClean="0"/>
              <a:t>Comms</a:t>
            </a:r>
            <a:endParaRPr lang="en-GB" b="1" dirty="0" smtClean="0"/>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Training &amp; Cont. Education</a:t>
            </a:r>
          </a:p>
          <a:p>
            <a:endParaRPr lang="en-GB" dirty="0" smtClean="0"/>
          </a:p>
          <a:p>
            <a:endParaRPr lang="en-GB" dirty="0" smtClean="0"/>
          </a:p>
          <a:p>
            <a:r>
              <a:rPr lang="en-GB" dirty="0" smtClean="0"/>
              <a:t>-----</a:t>
            </a:r>
          </a:p>
          <a:p>
            <a:endParaRPr lang="en-GB" dirty="0" smtClean="0"/>
          </a:p>
          <a:p>
            <a:r>
              <a:rPr lang="en-GB" b="1" dirty="0" smtClean="0"/>
              <a:t>What are the most popular /  effective vehicles for marketing activities today &amp; what are the emerging trends?</a:t>
            </a:r>
          </a:p>
          <a:p>
            <a:endParaRPr lang="en-GB" b="1" dirty="0" smtClean="0"/>
          </a:p>
          <a:p>
            <a:r>
              <a:rPr lang="en-GB" dirty="0" smtClean="0"/>
              <a:t>-	How rapidly are webcasts / webinars being adopted by marketing professionals?</a:t>
            </a:r>
          </a:p>
          <a:p>
            <a:r>
              <a:rPr lang="en-GB" dirty="0" smtClean="0"/>
              <a:t>-	When is a virtual event a webcast vs a web conference?</a:t>
            </a:r>
          </a:p>
          <a:p>
            <a:r>
              <a:rPr lang="en-GB" dirty="0" smtClean="0"/>
              <a:t>-	Case study: How webcasting is used at Arkadin to reduce budget and extend reach </a:t>
            </a:r>
          </a:p>
          <a:p>
            <a:r>
              <a:rPr lang="en-GB" dirty="0" smtClean="0"/>
              <a:t>Sources:</a:t>
            </a:r>
          </a:p>
          <a:p>
            <a:r>
              <a:rPr lang="en-GB" dirty="0" smtClean="0"/>
              <a:t>Business to Business B2B - 2012</a:t>
            </a:r>
          </a:p>
          <a:p>
            <a:r>
              <a:rPr lang="en-GB" dirty="0" smtClean="0"/>
              <a:t>4 Reasons Your Next Event Should Be a Virtual One – </a:t>
            </a:r>
            <a:r>
              <a:rPr lang="en-GB" dirty="0" err="1" smtClean="0"/>
              <a:t>HubSpot</a:t>
            </a:r>
            <a:r>
              <a:rPr lang="en-GB" dirty="0" smtClean="0"/>
              <a:t>, June 2011</a:t>
            </a:r>
          </a:p>
          <a:p>
            <a:r>
              <a:rPr lang="en-GB" dirty="0" err="1" smtClean="0"/>
              <a:t>Forresters</a:t>
            </a:r>
            <a:r>
              <a:rPr lang="en-GB" dirty="0" smtClean="0"/>
              <a:t> – 2012</a:t>
            </a:r>
          </a:p>
          <a:p>
            <a:r>
              <a:rPr lang="en-GB" dirty="0" smtClean="0"/>
              <a:t>The Practicalities of Virtual Events – ON24, June 2011</a:t>
            </a:r>
          </a:p>
          <a:p>
            <a:r>
              <a:rPr lang="en-GB" dirty="0" smtClean="0"/>
              <a:t>Navigating the Emerging Gap in Large Conference Calls &amp; Webcast Event Solutions – </a:t>
            </a:r>
            <a:r>
              <a:rPr lang="en-GB" dirty="0" err="1" smtClean="0"/>
              <a:t>Wainhouse</a:t>
            </a:r>
            <a:r>
              <a:rPr lang="en-GB" dirty="0" smtClean="0"/>
              <a:t> Research, 2013</a:t>
            </a:r>
          </a:p>
          <a:p>
            <a:r>
              <a:rPr lang="en-GB" dirty="0" smtClean="0"/>
              <a:t>4 Reasons Your Next Event Should Be a Virtual One – </a:t>
            </a:r>
            <a:r>
              <a:rPr lang="en-GB" dirty="0" err="1" smtClean="0"/>
              <a:t>HubSpot</a:t>
            </a:r>
            <a:r>
              <a:rPr lang="en-GB" dirty="0" smtClean="0"/>
              <a:t>, June 2011</a:t>
            </a:r>
          </a:p>
          <a:p>
            <a:pPr marL="285750" indent="-285750">
              <a:buFontTx/>
              <a:buChar char="-"/>
            </a:pPr>
            <a:r>
              <a:rPr lang="en-GB" dirty="0" smtClean="0">
                <a:solidFill>
                  <a:schemeClr val="accent5"/>
                </a:solidFill>
              </a:rPr>
              <a:t>Cost effectiveness</a:t>
            </a:r>
          </a:p>
          <a:p>
            <a:pPr marL="285750" indent="-285750">
              <a:buFontTx/>
              <a:buChar char="-"/>
            </a:pPr>
            <a:r>
              <a:rPr lang="en-GB" dirty="0" smtClean="0">
                <a:solidFill>
                  <a:schemeClr val="accent5"/>
                </a:solidFill>
              </a:rPr>
              <a:t>Global Reach</a:t>
            </a:r>
          </a:p>
          <a:p>
            <a:pPr marL="285750" indent="-285750">
              <a:buFontTx/>
              <a:buChar char="-"/>
            </a:pPr>
            <a:r>
              <a:rPr lang="en-GB" dirty="0" smtClean="0">
                <a:solidFill>
                  <a:schemeClr val="accent5"/>
                </a:solidFill>
              </a:rPr>
              <a:t>Increase sales</a:t>
            </a:r>
          </a:p>
          <a:p>
            <a:pPr marL="285750" indent="-285750">
              <a:buFontTx/>
              <a:buChar char="-"/>
            </a:pPr>
            <a:r>
              <a:rPr lang="en-GB" dirty="0" smtClean="0">
                <a:solidFill>
                  <a:schemeClr val="accent5"/>
                </a:solidFill>
              </a:rPr>
              <a:t>Reinforce brand awareness</a:t>
            </a:r>
          </a:p>
          <a:p>
            <a:pPr marL="285750" indent="-285750">
              <a:buFontTx/>
              <a:buChar char="-"/>
            </a:pPr>
            <a:r>
              <a:rPr lang="en-GB" dirty="0" smtClean="0">
                <a:solidFill>
                  <a:schemeClr val="accent5"/>
                </a:solidFill>
              </a:rPr>
              <a:t>Enhance engagement</a:t>
            </a:r>
          </a:p>
          <a:p>
            <a:pPr marL="285750" indent="-285750">
              <a:buFontTx/>
              <a:buChar char="-"/>
            </a:pPr>
            <a:r>
              <a:rPr lang="en-GB" dirty="0" smtClean="0">
                <a:solidFill>
                  <a:schemeClr val="accent5"/>
                </a:solidFill>
              </a:rPr>
              <a:t>Continue the conversation</a:t>
            </a:r>
          </a:p>
          <a:p>
            <a:pPr marL="285750" indent="-285750">
              <a:buFontTx/>
              <a:buChar char="-"/>
            </a:pPr>
            <a:r>
              <a:rPr lang="en-GB" dirty="0" smtClean="0">
                <a:solidFill>
                  <a:schemeClr val="accent5"/>
                </a:solidFill>
              </a:rPr>
              <a:t>Elongate the life of your event</a:t>
            </a:r>
          </a:p>
          <a:p>
            <a:pPr marL="285750" indent="-285750">
              <a:buFontTx/>
              <a:buChar char="-"/>
            </a:pPr>
            <a:r>
              <a:rPr lang="en-GB" dirty="0" smtClean="0">
                <a:solidFill>
                  <a:schemeClr val="accent5"/>
                </a:solidFill>
              </a:rPr>
              <a:t>Reduce carbon footprint</a:t>
            </a:r>
          </a:p>
          <a:p>
            <a:pPr marL="285750" indent="-285750">
              <a:buFontTx/>
              <a:buChar char="-"/>
            </a:pPr>
            <a:r>
              <a:rPr lang="en-GB" dirty="0" smtClean="0">
                <a:solidFill>
                  <a:schemeClr val="accent5"/>
                </a:solidFill>
              </a:rPr>
              <a:t>Reduce travel cost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F54E59-54A6-4C4E-8DE1-FEE8B6228B45}" type="slidenum">
              <a:rPr lang="en-GB" smtClean="0"/>
              <a:t>6</a:t>
            </a:fld>
            <a:endParaRPr lang="en-GB"/>
          </a:p>
        </p:txBody>
      </p:sp>
    </p:spTree>
    <p:extLst>
      <p:ext uri="{BB962C8B-B14F-4D97-AF65-F5344CB8AC3E}">
        <p14:creationId xmlns:p14="http://schemas.microsoft.com/office/powerpoint/2010/main" val="11210148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b="1" dirty="0" smtClean="0"/>
              <a:t>Marketing &amp; Sales</a:t>
            </a:r>
            <a:endParaRPr lang="en-GB" sz="900" b="1" dirty="0" smtClean="0">
              <a:solidFill>
                <a:srgbClr val="6C6C6C"/>
              </a:solidFill>
            </a:endParaRPr>
          </a:p>
          <a:p>
            <a:r>
              <a:rPr lang="en-GB" sz="900" kern="1200" dirty="0" smtClean="0">
                <a:solidFill>
                  <a:schemeClr val="tx1"/>
                </a:solidFill>
                <a:effectLst/>
                <a:latin typeface="+mn-lt"/>
                <a:ea typeface="+mn-ea"/>
                <a:cs typeface="+mn-cs"/>
              </a:rPr>
              <a:t>64% of marketing professionals view webcast as an innovative marketing and communication vehicle</a:t>
            </a:r>
          </a:p>
          <a:p>
            <a:r>
              <a:rPr lang="en-GB" sz="900" kern="1200" dirty="0" smtClean="0">
                <a:solidFill>
                  <a:schemeClr val="tx1"/>
                </a:solidFill>
                <a:effectLst/>
                <a:latin typeface="+mn-lt"/>
                <a:ea typeface="+mn-ea"/>
                <a:cs typeface="+mn-cs"/>
              </a:rPr>
              <a:t>46% of senior marketers predict that half of all corporate events will be hybrid this year</a:t>
            </a:r>
          </a:p>
          <a:p>
            <a:r>
              <a:rPr lang="en-GB" sz="900" kern="1200" dirty="0" smtClean="0">
                <a:solidFill>
                  <a:schemeClr val="tx1"/>
                </a:solidFill>
                <a:effectLst/>
                <a:latin typeface="+mn-lt"/>
                <a:ea typeface="+mn-ea"/>
                <a:cs typeface="+mn-cs"/>
              </a:rPr>
              <a:t>80% of virtual events help build stronger market presence, generate leads &amp; drive awareness and education</a:t>
            </a:r>
          </a:p>
          <a:p>
            <a:r>
              <a:rPr lang="en-GB" sz="900" kern="1200" dirty="0" smtClean="0">
                <a:solidFill>
                  <a:schemeClr val="tx1"/>
                </a:solidFill>
                <a:effectLst/>
                <a:latin typeface="+mn-lt"/>
                <a:ea typeface="+mn-ea"/>
                <a:cs typeface="+mn-cs"/>
              </a:rPr>
              <a:t>Webcast is the #2 most effective marketing tool for nurturing &amp; engaging prospects</a:t>
            </a:r>
          </a:p>
          <a:p>
            <a:pPr>
              <a:lnSpc>
                <a:spcPct val="100000"/>
              </a:lnSpc>
              <a:spcBef>
                <a:spcPts val="600"/>
              </a:spcBef>
            </a:pPr>
            <a:endParaRPr lang="en-GB" b="1" dirty="0" smtClean="0"/>
          </a:p>
          <a:p>
            <a:pPr>
              <a:lnSpc>
                <a:spcPct val="100000"/>
              </a:lnSpc>
              <a:spcBef>
                <a:spcPts val="600"/>
              </a:spcBef>
            </a:pPr>
            <a:r>
              <a:rPr lang="en-GB" b="1" dirty="0" smtClean="0"/>
              <a:t>Investor Relations (IR)</a:t>
            </a:r>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Corp </a:t>
            </a:r>
            <a:r>
              <a:rPr lang="en-GB" b="1" dirty="0" err="1" smtClean="0"/>
              <a:t>Comms</a:t>
            </a:r>
            <a:endParaRPr lang="en-GB" b="1" dirty="0" smtClean="0"/>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Training &amp; Cont. Education</a:t>
            </a:r>
          </a:p>
          <a:p>
            <a:endParaRPr lang="en-GB" dirty="0" smtClean="0"/>
          </a:p>
          <a:p>
            <a:endParaRPr lang="en-GB" dirty="0" smtClean="0"/>
          </a:p>
          <a:p>
            <a:r>
              <a:rPr lang="en-GB" dirty="0" smtClean="0"/>
              <a:t>-----</a:t>
            </a:r>
          </a:p>
          <a:p>
            <a:endParaRPr lang="en-GB" dirty="0" smtClean="0"/>
          </a:p>
          <a:p>
            <a:r>
              <a:rPr lang="en-GB" b="1" dirty="0" smtClean="0"/>
              <a:t>What are the most popular /  effective vehicles for marketing activities today &amp; what are the emerging trends?</a:t>
            </a:r>
          </a:p>
          <a:p>
            <a:endParaRPr lang="en-GB" b="1" dirty="0" smtClean="0"/>
          </a:p>
          <a:p>
            <a:r>
              <a:rPr lang="en-GB" dirty="0" smtClean="0"/>
              <a:t>-	How rapidly are webcasts / webinars being adopted by marketing professionals?</a:t>
            </a:r>
          </a:p>
          <a:p>
            <a:r>
              <a:rPr lang="en-GB" dirty="0" smtClean="0"/>
              <a:t>-	When is a virtual event a webcast vs a web conference?</a:t>
            </a:r>
          </a:p>
          <a:p>
            <a:r>
              <a:rPr lang="en-GB" dirty="0" smtClean="0"/>
              <a:t>-	Case study: How webcasting is used at Arkadin to reduce budget and extend reach </a:t>
            </a:r>
          </a:p>
          <a:p>
            <a:r>
              <a:rPr lang="en-GB" dirty="0" smtClean="0"/>
              <a:t>Sources:</a:t>
            </a:r>
          </a:p>
          <a:p>
            <a:r>
              <a:rPr lang="en-GB" dirty="0" smtClean="0"/>
              <a:t>Business to Business B2B - 2012</a:t>
            </a:r>
          </a:p>
          <a:p>
            <a:r>
              <a:rPr lang="en-GB" dirty="0" smtClean="0"/>
              <a:t>4 Reasons Your Next Event Should Be a Virtual One – </a:t>
            </a:r>
            <a:r>
              <a:rPr lang="en-GB" dirty="0" err="1" smtClean="0"/>
              <a:t>HubSpot</a:t>
            </a:r>
            <a:r>
              <a:rPr lang="en-GB" dirty="0" smtClean="0"/>
              <a:t>, June 2011</a:t>
            </a:r>
          </a:p>
          <a:p>
            <a:r>
              <a:rPr lang="en-GB" dirty="0" err="1" smtClean="0"/>
              <a:t>Forresters</a:t>
            </a:r>
            <a:r>
              <a:rPr lang="en-GB" dirty="0" smtClean="0"/>
              <a:t> – 2012</a:t>
            </a:r>
          </a:p>
          <a:p>
            <a:r>
              <a:rPr lang="en-GB" dirty="0" smtClean="0"/>
              <a:t>The Practicalities of Virtual Events – ON24, June 2011</a:t>
            </a:r>
          </a:p>
          <a:p>
            <a:r>
              <a:rPr lang="en-GB" dirty="0" smtClean="0"/>
              <a:t>Navigating the Emerging Gap in Large Conference Calls &amp; Webcast Event Solutions – </a:t>
            </a:r>
            <a:r>
              <a:rPr lang="en-GB" dirty="0" err="1" smtClean="0"/>
              <a:t>Wainhouse</a:t>
            </a:r>
            <a:r>
              <a:rPr lang="en-GB" dirty="0" smtClean="0"/>
              <a:t> Research, 2013</a:t>
            </a:r>
          </a:p>
          <a:p>
            <a:r>
              <a:rPr lang="en-GB" dirty="0" smtClean="0"/>
              <a:t>4 Reasons Your Next Event Should Be a Virtual One – </a:t>
            </a:r>
            <a:r>
              <a:rPr lang="en-GB" dirty="0" err="1" smtClean="0"/>
              <a:t>HubSpot</a:t>
            </a:r>
            <a:r>
              <a:rPr lang="en-GB" dirty="0" smtClean="0"/>
              <a:t>, June 2011</a:t>
            </a:r>
          </a:p>
          <a:p>
            <a:pPr marL="285750" indent="-285750">
              <a:buFontTx/>
              <a:buChar char="-"/>
            </a:pPr>
            <a:r>
              <a:rPr lang="en-GB" dirty="0" smtClean="0">
                <a:solidFill>
                  <a:schemeClr val="accent5"/>
                </a:solidFill>
              </a:rPr>
              <a:t>Cost effectiveness</a:t>
            </a:r>
          </a:p>
          <a:p>
            <a:pPr marL="285750" indent="-285750">
              <a:buFontTx/>
              <a:buChar char="-"/>
            </a:pPr>
            <a:r>
              <a:rPr lang="en-GB" dirty="0" smtClean="0">
                <a:solidFill>
                  <a:schemeClr val="accent5"/>
                </a:solidFill>
              </a:rPr>
              <a:t>Global Reach</a:t>
            </a:r>
          </a:p>
          <a:p>
            <a:pPr marL="285750" indent="-285750">
              <a:buFontTx/>
              <a:buChar char="-"/>
            </a:pPr>
            <a:r>
              <a:rPr lang="en-GB" dirty="0" smtClean="0">
                <a:solidFill>
                  <a:schemeClr val="accent5"/>
                </a:solidFill>
              </a:rPr>
              <a:t>Increase sales</a:t>
            </a:r>
          </a:p>
          <a:p>
            <a:pPr marL="285750" indent="-285750">
              <a:buFontTx/>
              <a:buChar char="-"/>
            </a:pPr>
            <a:r>
              <a:rPr lang="en-GB" dirty="0" smtClean="0">
                <a:solidFill>
                  <a:schemeClr val="accent5"/>
                </a:solidFill>
              </a:rPr>
              <a:t>Reinforce brand awareness</a:t>
            </a:r>
          </a:p>
          <a:p>
            <a:pPr marL="285750" indent="-285750">
              <a:buFontTx/>
              <a:buChar char="-"/>
            </a:pPr>
            <a:r>
              <a:rPr lang="en-GB" dirty="0" smtClean="0">
                <a:solidFill>
                  <a:schemeClr val="accent5"/>
                </a:solidFill>
              </a:rPr>
              <a:t>Enhance engagement</a:t>
            </a:r>
          </a:p>
          <a:p>
            <a:pPr marL="285750" indent="-285750">
              <a:buFontTx/>
              <a:buChar char="-"/>
            </a:pPr>
            <a:r>
              <a:rPr lang="en-GB" dirty="0" smtClean="0">
                <a:solidFill>
                  <a:schemeClr val="accent5"/>
                </a:solidFill>
              </a:rPr>
              <a:t>Continue the conversation</a:t>
            </a:r>
          </a:p>
          <a:p>
            <a:pPr marL="285750" indent="-285750">
              <a:buFontTx/>
              <a:buChar char="-"/>
            </a:pPr>
            <a:r>
              <a:rPr lang="en-GB" dirty="0" smtClean="0">
                <a:solidFill>
                  <a:schemeClr val="accent5"/>
                </a:solidFill>
              </a:rPr>
              <a:t>Elongate the life of your event</a:t>
            </a:r>
          </a:p>
          <a:p>
            <a:pPr marL="285750" indent="-285750">
              <a:buFontTx/>
              <a:buChar char="-"/>
            </a:pPr>
            <a:r>
              <a:rPr lang="en-GB" dirty="0" smtClean="0">
                <a:solidFill>
                  <a:schemeClr val="accent5"/>
                </a:solidFill>
              </a:rPr>
              <a:t>Reduce carbon footprint</a:t>
            </a:r>
          </a:p>
          <a:p>
            <a:pPr marL="285750" indent="-285750">
              <a:buFontTx/>
              <a:buChar char="-"/>
            </a:pPr>
            <a:r>
              <a:rPr lang="en-GB" dirty="0" smtClean="0">
                <a:solidFill>
                  <a:schemeClr val="accent5"/>
                </a:solidFill>
              </a:rPr>
              <a:t>Reduce travel cost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F54E59-54A6-4C4E-8DE1-FEE8B6228B45}" type="slidenum">
              <a:rPr lang="en-GB" smtClean="0"/>
              <a:t>7</a:t>
            </a:fld>
            <a:endParaRPr lang="en-GB"/>
          </a:p>
        </p:txBody>
      </p:sp>
    </p:spTree>
    <p:extLst>
      <p:ext uri="{BB962C8B-B14F-4D97-AF65-F5344CB8AC3E}">
        <p14:creationId xmlns:p14="http://schemas.microsoft.com/office/powerpoint/2010/main" val="11210148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b="1" dirty="0" smtClean="0"/>
              <a:t>Marketing &amp; Sales</a:t>
            </a:r>
            <a:endParaRPr lang="en-GB" sz="900" b="1" dirty="0" smtClean="0">
              <a:solidFill>
                <a:srgbClr val="6C6C6C"/>
              </a:solidFill>
            </a:endParaRPr>
          </a:p>
          <a:p>
            <a:r>
              <a:rPr lang="en-GB" sz="900" kern="1200" dirty="0" smtClean="0">
                <a:solidFill>
                  <a:schemeClr val="tx1"/>
                </a:solidFill>
                <a:effectLst/>
                <a:latin typeface="+mn-lt"/>
                <a:ea typeface="+mn-ea"/>
                <a:cs typeface="+mn-cs"/>
              </a:rPr>
              <a:t>64% of marketing professionals view webcast as an innovative marketing and communication vehicle</a:t>
            </a:r>
          </a:p>
          <a:p>
            <a:r>
              <a:rPr lang="en-GB" sz="900" kern="1200" dirty="0" smtClean="0">
                <a:solidFill>
                  <a:schemeClr val="tx1"/>
                </a:solidFill>
                <a:effectLst/>
                <a:latin typeface="+mn-lt"/>
                <a:ea typeface="+mn-ea"/>
                <a:cs typeface="+mn-cs"/>
              </a:rPr>
              <a:t>46% of senior marketers predict that half of all corporate events will be hybrid this year</a:t>
            </a:r>
          </a:p>
          <a:p>
            <a:r>
              <a:rPr lang="en-GB" sz="900" kern="1200" dirty="0" smtClean="0">
                <a:solidFill>
                  <a:schemeClr val="tx1"/>
                </a:solidFill>
                <a:effectLst/>
                <a:latin typeface="+mn-lt"/>
                <a:ea typeface="+mn-ea"/>
                <a:cs typeface="+mn-cs"/>
              </a:rPr>
              <a:t>80% of virtual events help build stronger market presence, generate leads &amp; drive awareness and education</a:t>
            </a:r>
          </a:p>
          <a:p>
            <a:r>
              <a:rPr lang="en-GB" sz="900" kern="1200" dirty="0" smtClean="0">
                <a:solidFill>
                  <a:schemeClr val="tx1"/>
                </a:solidFill>
                <a:effectLst/>
                <a:latin typeface="+mn-lt"/>
                <a:ea typeface="+mn-ea"/>
                <a:cs typeface="+mn-cs"/>
              </a:rPr>
              <a:t>Webcast is the #2 most effective marketing tool for nurturing &amp; engaging prospects</a:t>
            </a:r>
          </a:p>
          <a:p>
            <a:pPr>
              <a:lnSpc>
                <a:spcPct val="100000"/>
              </a:lnSpc>
              <a:spcBef>
                <a:spcPts val="600"/>
              </a:spcBef>
            </a:pPr>
            <a:endParaRPr lang="en-GB" b="1" dirty="0" smtClean="0"/>
          </a:p>
          <a:p>
            <a:pPr>
              <a:lnSpc>
                <a:spcPct val="100000"/>
              </a:lnSpc>
              <a:spcBef>
                <a:spcPts val="600"/>
              </a:spcBef>
            </a:pPr>
            <a:r>
              <a:rPr lang="en-GB" b="1" dirty="0" smtClean="0"/>
              <a:t>Investor Relations (IR)</a:t>
            </a:r>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Corp </a:t>
            </a:r>
            <a:r>
              <a:rPr lang="en-GB" b="1" dirty="0" err="1" smtClean="0"/>
              <a:t>Comms</a:t>
            </a:r>
            <a:endParaRPr lang="en-GB" b="1" dirty="0" smtClean="0"/>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Training &amp; Cont. Education</a:t>
            </a:r>
          </a:p>
          <a:p>
            <a:endParaRPr lang="en-GB" dirty="0" smtClean="0"/>
          </a:p>
          <a:p>
            <a:endParaRPr lang="en-GB" dirty="0" smtClean="0"/>
          </a:p>
          <a:p>
            <a:r>
              <a:rPr lang="en-GB" dirty="0" smtClean="0"/>
              <a:t>-----</a:t>
            </a:r>
          </a:p>
          <a:p>
            <a:endParaRPr lang="en-GB" dirty="0" smtClean="0"/>
          </a:p>
          <a:p>
            <a:r>
              <a:rPr lang="en-GB" b="1" dirty="0" smtClean="0"/>
              <a:t>What are the most popular /  effective vehicles for marketing activities today &amp; what are the emerging trends?</a:t>
            </a:r>
          </a:p>
          <a:p>
            <a:endParaRPr lang="en-GB" b="1" dirty="0" smtClean="0"/>
          </a:p>
          <a:p>
            <a:r>
              <a:rPr lang="en-GB" dirty="0" smtClean="0"/>
              <a:t>-	How rapidly are webcasts / webinars being adopted by marketing professionals?</a:t>
            </a:r>
          </a:p>
          <a:p>
            <a:r>
              <a:rPr lang="en-GB" dirty="0" smtClean="0"/>
              <a:t>-	When is a virtual event a webcast vs a web conference?</a:t>
            </a:r>
          </a:p>
          <a:p>
            <a:r>
              <a:rPr lang="en-GB" dirty="0" smtClean="0"/>
              <a:t>-	Case study: How webcasting is used at Arkadin to reduce budget and extend reach </a:t>
            </a:r>
          </a:p>
          <a:p>
            <a:r>
              <a:rPr lang="en-GB" dirty="0" smtClean="0"/>
              <a:t>Sources:</a:t>
            </a:r>
          </a:p>
          <a:p>
            <a:r>
              <a:rPr lang="en-GB" dirty="0" smtClean="0"/>
              <a:t>Business to Business B2B - 2012</a:t>
            </a:r>
          </a:p>
          <a:p>
            <a:r>
              <a:rPr lang="en-GB" dirty="0" smtClean="0"/>
              <a:t>4 Reasons Your Next Event Should Be a Virtual One – </a:t>
            </a:r>
            <a:r>
              <a:rPr lang="en-GB" dirty="0" err="1" smtClean="0"/>
              <a:t>HubSpot</a:t>
            </a:r>
            <a:r>
              <a:rPr lang="en-GB" dirty="0" smtClean="0"/>
              <a:t>, June 2011</a:t>
            </a:r>
          </a:p>
          <a:p>
            <a:r>
              <a:rPr lang="en-GB" dirty="0" err="1" smtClean="0"/>
              <a:t>Forresters</a:t>
            </a:r>
            <a:r>
              <a:rPr lang="en-GB" dirty="0" smtClean="0"/>
              <a:t> – 2012</a:t>
            </a:r>
          </a:p>
          <a:p>
            <a:r>
              <a:rPr lang="en-GB" dirty="0" smtClean="0"/>
              <a:t>The Practicalities of Virtual Events – ON24, June 2011</a:t>
            </a:r>
          </a:p>
          <a:p>
            <a:r>
              <a:rPr lang="en-GB" dirty="0" smtClean="0"/>
              <a:t>Navigating the Emerging Gap in Large Conference Calls &amp; Webcast Event Solutions – </a:t>
            </a:r>
            <a:r>
              <a:rPr lang="en-GB" dirty="0" err="1" smtClean="0"/>
              <a:t>Wainhouse</a:t>
            </a:r>
            <a:r>
              <a:rPr lang="en-GB" dirty="0" smtClean="0"/>
              <a:t> Research, 2013</a:t>
            </a:r>
          </a:p>
          <a:p>
            <a:r>
              <a:rPr lang="en-GB" dirty="0" smtClean="0"/>
              <a:t>4 Reasons Your Next Event Should Be a Virtual One – </a:t>
            </a:r>
            <a:r>
              <a:rPr lang="en-GB" dirty="0" err="1" smtClean="0"/>
              <a:t>HubSpot</a:t>
            </a:r>
            <a:r>
              <a:rPr lang="en-GB" dirty="0" smtClean="0"/>
              <a:t>, June 2011</a:t>
            </a:r>
          </a:p>
          <a:p>
            <a:pPr marL="285750" indent="-285750">
              <a:buFontTx/>
              <a:buChar char="-"/>
            </a:pPr>
            <a:r>
              <a:rPr lang="en-GB" dirty="0" smtClean="0">
                <a:solidFill>
                  <a:schemeClr val="accent5"/>
                </a:solidFill>
              </a:rPr>
              <a:t>Cost effectiveness</a:t>
            </a:r>
          </a:p>
          <a:p>
            <a:pPr marL="285750" indent="-285750">
              <a:buFontTx/>
              <a:buChar char="-"/>
            </a:pPr>
            <a:r>
              <a:rPr lang="en-GB" dirty="0" smtClean="0">
                <a:solidFill>
                  <a:schemeClr val="accent5"/>
                </a:solidFill>
              </a:rPr>
              <a:t>Global Reach</a:t>
            </a:r>
          </a:p>
          <a:p>
            <a:pPr marL="285750" indent="-285750">
              <a:buFontTx/>
              <a:buChar char="-"/>
            </a:pPr>
            <a:r>
              <a:rPr lang="en-GB" dirty="0" smtClean="0">
                <a:solidFill>
                  <a:schemeClr val="accent5"/>
                </a:solidFill>
              </a:rPr>
              <a:t>Increase sales</a:t>
            </a:r>
          </a:p>
          <a:p>
            <a:pPr marL="285750" indent="-285750">
              <a:buFontTx/>
              <a:buChar char="-"/>
            </a:pPr>
            <a:r>
              <a:rPr lang="en-GB" dirty="0" smtClean="0">
                <a:solidFill>
                  <a:schemeClr val="accent5"/>
                </a:solidFill>
              </a:rPr>
              <a:t>Reinforce brand awareness</a:t>
            </a:r>
          </a:p>
          <a:p>
            <a:pPr marL="285750" indent="-285750">
              <a:buFontTx/>
              <a:buChar char="-"/>
            </a:pPr>
            <a:r>
              <a:rPr lang="en-GB" dirty="0" smtClean="0">
                <a:solidFill>
                  <a:schemeClr val="accent5"/>
                </a:solidFill>
              </a:rPr>
              <a:t>Enhance engagement</a:t>
            </a:r>
          </a:p>
          <a:p>
            <a:pPr marL="285750" indent="-285750">
              <a:buFontTx/>
              <a:buChar char="-"/>
            </a:pPr>
            <a:r>
              <a:rPr lang="en-GB" dirty="0" smtClean="0">
                <a:solidFill>
                  <a:schemeClr val="accent5"/>
                </a:solidFill>
              </a:rPr>
              <a:t>Continue the conversation</a:t>
            </a:r>
          </a:p>
          <a:p>
            <a:pPr marL="285750" indent="-285750">
              <a:buFontTx/>
              <a:buChar char="-"/>
            </a:pPr>
            <a:r>
              <a:rPr lang="en-GB" dirty="0" smtClean="0">
                <a:solidFill>
                  <a:schemeClr val="accent5"/>
                </a:solidFill>
              </a:rPr>
              <a:t>Elongate the life of your event</a:t>
            </a:r>
          </a:p>
          <a:p>
            <a:pPr marL="285750" indent="-285750">
              <a:buFontTx/>
              <a:buChar char="-"/>
            </a:pPr>
            <a:r>
              <a:rPr lang="en-GB" dirty="0" smtClean="0">
                <a:solidFill>
                  <a:schemeClr val="accent5"/>
                </a:solidFill>
              </a:rPr>
              <a:t>Reduce carbon footprint</a:t>
            </a:r>
          </a:p>
          <a:p>
            <a:pPr marL="285750" indent="-285750">
              <a:buFontTx/>
              <a:buChar char="-"/>
            </a:pPr>
            <a:r>
              <a:rPr lang="en-GB" dirty="0" smtClean="0">
                <a:solidFill>
                  <a:schemeClr val="accent5"/>
                </a:solidFill>
              </a:rPr>
              <a:t>Reduce travel cost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F54E59-54A6-4C4E-8DE1-FEE8B6228B45}" type="slidenum">
              <a:rPr lang="en-GB" smtClean="0"/>
              <a:t>8</a:t>
            </a:fld>
            <a:endParaRPr lang="en-GB"/>
          </a:p>
        </p:txBody>
      </p:sp>
    </p:spTree>
    <p:extLst>
      <p:ext uri="{BB962C8B-B14F-4D97-AF65-F5344CB8AC3E}">
        <p14:creationId xmlns:p14="http://schemas.microsoft.com/office/powerpoint/2010/main" val="11210148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b="1" dirty="0" smtClean="0"/>
              <a:t>Marketing &amp; Sales</a:t>
            </a:r>
            <a:endParaRPr lang="en-GB" sz="900" b="1" dirty="0" smtClean="0">
              <a:solidFill>
                <a:srgbClr val="6C6C6C"/>
              </a:solidFill>
            </a:endParaRPr>
          </a:p>
          <a:p>
            <a:r>
              <a:rPr lang="en-GB" sz="900" kern="1200" dirty="0" smtClean="0">
                <a:solidFill>
                  <a:schemeClr val="tx1"/>
                </a:solidFill>
                <a:effectLst/>
                <a:latin typeface="+mn-lt"/>
                <a:ea typeface="+mn-ea"/>
                <a:cs typeface="+mn-cs"/>
              </a:rPr>
              <a:t>64% of marketing professionals view webcast as an innovative marketing and communication vehicle</a:t>
            </a:r>
          </a:p>
          <a:p>
            <a:r>
              <a:rPr lang="en-GB" sz="900" kern="1200" dirty="0" smtClean="0">
                <a:solidFill>
                  <a:schemeClr val="tx1"/>
                </a:solidFill>
                <a:effectLst/>
                <a:latin typeface="+mn-lt"/>
                <a:ea typeface="+mn-ea"/>
                <a:cs typeface="+mn-cs"/>
              </a:rPr>
              <a:t>46% of senior marketers predict that half of all corporate events will be hybrid this year</a:t>
            </a:r>
          </a:p>
          <a:p>
            <a:r>
              <a:rPr lang="en-GB" sz="900" kern="1200" dirty="0" smtClean="0">
                <a:solidFill>
                  <a:schemeClr val="tx1"/>
                </a:solidFill>
                <a:effectLst/>
                <a:latin typeface="+mn-lt"/>
                <a:ea typeface="+mn-ea"/>
                <a:cs typeface="+mn-cs"/>
              </a:rPr>
              <a:t>80% of virtual events help build stronger market presence, generate leads &amp; drive awareness and education</a:t>
            </a:r>
          </a:p>
          <a:p>
            <a:r>
              <a:rPr lang="en-GB" sz="900" kern="1200" dirty="0" smtClean="0">
                <a:solidFill>
                  <a:schemeClr val="tx1"/>
                </a:solidFill>
                <a:effectLst/>
                <a:latin typeface="+mn-lt"/>
                <a:ea typeface="+mn-ea"/>
                <a:cs typeface="+mn-cs"/>
              </a:rPr>
              <a:t>Webcast is the #2 most effective marketing tool for nurturing &amp; engaging prospects</a:t>
            </a:r>
          </a:p>
          <a:p>
            <a:pPr>
              <a:lnSpc>
                <a:spcPct val="100000"/>
              </a:lnSpc>
              <a:spcBef>
                <a:spcPts val="600"/>
              </a:spcBef>
            </a:pPr>
            <a:endParaRPr lang="en-GB" b="1" dirty="0" smtClean="0"/>
          </a:p>
          <a:p>
            <a:pPr>
              <a:lnSpc>
                <a:spcPct val="100000"/>
              </a:lnSpc>
              <a:spcBef>
                <a:spcPts val="600"/>
              </a:spcBef>
            </a:pPr>
            <a:r>
              <a:rPr lang="en-GB" b="1" dirty="0" smtClean="0"/>
              <a:t>Investor Relations (IR)</a:t>
            </a:r>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Corp </a:t>
            </a:r>
            <a:r>
              <a:rPr lang="en-GB" b="1" dirty="0" err="1" smtClean="0"/>
              <a:t>Comms</a:t>
            </a:r>
            <a:endParaRPr lang="en-GB" b="1" dirty="0" smtClean="0"/>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Training &amp; Cont. Education</a:t>
            </a:r>
          </a:p>
          <a:p>
            <a:endParaRPr lang="en-GB" dirty="0" smtClean="0"/>
          </a:p>
          <a:p>
            <a:endParaRPr lang="en-GB" dirty="0" smtClean="0"/>
          </a:p>
          <a:p>
            <a:r>
              <a:rPr lang="en-GB" dirty="0" smtClean="0"/>
              <a:t>-----</a:t>
            </a:r>
          </a:p>
          <a:p>
            <a:endParaRPr lang="en-GB" dirty="0" smtClean="0"/>
          </a:p>
          <a:p>
            <a:r>
              <a:rPr lang="en-GB" b="1" dirty="0" smtClean="0"/>
              <a:t>What are the most popular /  effective vehicles for marketing activities today &amp; what are the emerging trends?</a:t>
            </a:r>
          </a:p>
          <a:p>
            <a:endParaRPr lang="en-GB" b="1" dirty="0" smtClean="0"/>
          </a:p>
          <a:p>
            <a:r>
              <a:rPr lang="en-GB" dirty="0" smtClean="0"/>
              <a:t>-	How rapidly are webcasts / webinars being adopted by marketing professionals?</a:t>
            </a:r>
          </a:p>
          <a:p>
            <a:r>
              <a:rPr lang="en-GB" dirty="0" smtClean="0"/>
              <a:t>-	When is a virtual event a webcast vs a web conference?</a:t>
            </a:r>
          </a:p>
          <a:p>
            <a:r>
              <a:rPr lang="en-GB" dirty="0" smtClean="0"/>
              <a:t>-	Case study: How webcasting is used at Arkadin to reduce budget and extend reach </a:t>
            </a:r>
          </a:p>
          <a:p>
            <a:r>
              <a:rPr lang="en-GB" dirty="0" smtClean="0"/>
              <a:t>Sources:</a:t>
            </a:r>
          </a:p>
          <a:p>
            <a:r>
              <a:rPr lang="en-GB" dirty="0" smtClean="0"/>
              <a:t>Business to Business B2B - 2012</a:t>
            </a:r>
          </a:p>
          <a:p>
            <a:r>
              <a:rPr lang="en-GB" dirty="0" smtClean="0"/>
              <a:t>4 Reasons Your Next Event Should Be a Virtual One – </a:t>
            </a:r>
            <a:r>
              <a:rPr lang="en-GB" dirty="0" err="1" smtClean="0"/>
              <a:t>HubSpot</a:t>
            </a:r>
            <a:r>
              <a:rPr lang="en-GB" dirty="0" smtClean="0"/>
              <a:t>, June 2011</a:t>
            </a:r>
          </a:p>
          <a:p>
            <a:r>
              <a:rPr lang="en-GB" dirty="0" err="1" smtClean="0"/>
              <a:t>Forresters</a:t>
            </a:r>
            <a:r>
              <a:rPr lang="en-GB" dirty="0" smtClean="0"/>
              <a:t> – 2012</a:t>
            </a:r>
          </a:p>
          <a:p>
            <a:r>
              <a:rPr lang="en-GB" dirty="0" smtClean="0"/>
              <a:t>The Practicalities of Virtual Events – ON24, June 2011</a:t>
            </a:r>
          </a:p>
          <a:p>
            <a:r>
              <a:rPr lang="en-GB" dirty="0" smtClean="0"/>
              <a:t>Navigating the Emerging Gap in Large Conference Calls &amp; Webcast Event Solutions – </a:t>
            </a:r>
            <a:r>
              <a:rPr lang="en-GB" dirty="0" err="1" smtClean="0"/>
              <a:t>Wainhouse</a:t>
            </a:r>
            <a:r>
              <a:rPr lang="en-GB" dirty="0" smtClean="0"/>
              <a:t> Research, 2013</a:t>
            </a:r>
          </a:p>
          <a:p>
            <a:r>
              <a:rPr lang="en-GB" dirty="0" smtClean="0"/>
              <a:t>4 Reasons Your Next Event Should Be a Virtual One – </a:t>
            </a:r>
            <a:r>
              <a:rPr lang="en-GB" dirty="0" err="1" smtClean="0"/>
              <a:t>HubSpot</a:t>
            </a:r>
            <a:r>
              <a:rPr lang="en-GB" dirty="0" smtClean="0"/>
              <a:t>, June 2011</a:t>
            </a:r>
          </a:p>
          <a:p>
            <a:pPr marL="285750" indent="-285750">
              <a:buFontTx/>
              <a:buChar char="-"/>
            </a:pPr>
            <a:r>
              <a:rPr lang="en-GB" dirty="0" smtClean="0">
                <a:solidFill>
                  <a:schemeClr val="accent5"/>
                </a:solidFill>
              </a:rPr>
              <a:t>Cost effectiveness</a:t>
            </a:r>
          </a:p>
          <a:p>
            <a:pPr marL="285750" indent="-285750">
              <a:buFontTx/>
              <a:buChar char="-"/>
            </a:pPr>
            <a:r>
              <a:rPr lang="en-GB" dirty="0" smtClean="0">
                <a:solidFill>
                  <a:schemeClr val="accent5"/>
                </a:solidFill>
              </a:rPr>
              <a:t>Global Reach</a:t>
            </a:r>
          </a:p>
          <a:p>
            <a:pPr marL="285750" indent="-285750">
              <a:buFontTx/>
              <a:buChar char="-"/>
            </a:pPr>
            <a:r>
              <a:rPr lang="en-GB" dirty="0" smtClean="0">
                <a:solidFill>
                  <a:schemeClr val="accent5"/>
                </a:solidFill>
              </a:rPr>
              <a:t>Increase sales</a:t>
            </a:r>
          </a:p>
          <a:p>
            <a:pPr marL="285750" indent="-285750">
              <a:buFontTx/>
              <a:buChar char="-"/>
            </a:pPr>
            <a:r>
              <a:rPr lang="en-GB" dirty="0" smtClean="0">
                <a:solidFill>
                  <a:schemeClr val="accent5"/>
                </a:solidFill>
              </a:rPr>
              <a:t>Reinforce brand awareness</a:t>
            </a:r>
          </a:p>
          <a:p>
            <a:pPr marL="285750" indent="-285750">
              <a:buFontTx/>
              <a:buChar char="-"/>
            </a:pPr>
            <a:r>
              <a:rPr lang="en-GB" dirty="0" smtClean="0">
                <a:solidFill>
                  <a:schemeClr val="accent5"/>
                </a:solidFill>
              </a:rPr>
              <a:t>Enhance engagement</a:t>
            </a:r>
          </a:p>
          <a:p>
            <a:pPr marL="285750" indent="-285750">
              <a:buFontTx/>
              <a:buChar char="-"/>
            </a:pPr>
            <a:r>
              <a:rPr lang="en-GB" dirty="0" smtClean="0">
                <a:solidFill>
                  <a:schemeClr val="accent5"/>
                </a:solidFill>
              </a:rPr>
              <a:t>Continue the conversation</a:t>
            </a:r>
          </a:p>
          <a:p>
            <a:pPr marL="285750" indent="-285750">
              <a:buFontTx/>
              <a:buChar char="-"/>
            </a:pPr>
            <a:r>
              <a:rPr lang="en-GB" dirty="0" smtClean="0">
                <a:solidFill>
                  <a:schemeClr val="accent5"/>
                </a:solidFill>
              </a:rPr>
              <a:t>Elongate the life of your event</a:t>
            </a:r>
          </a:p>
          <a:p>
            <a:pPr marL="285750" indent="-285750">
              <a:buFontTx/>
              <a:buChar char="-"/>
            </a:pPr>
            <a:r>
              <a:rPr lang="en-GB" dirty="0" smtClean="0">
                <a:solidFill>
                  <a:schemeClr val="accent5"/>
                </a:solidFill>
              </a:rPr>
              <a:t>Reduce carbon footprint</a:t>
            </a:r>
          </a:p>
          <a:p>
            <a:pPr marL="285750" indent="-285750">
              <a:buFontTx/>
              <a:buChar char="-"/>
            </a:pPr>
            <a:r>
              <a:rPr lang="en-GB" dirty="0" smtClean="0">
                <a:solidFill>
                  <a:schemeClr val="accent5"/>
                </a:solidFill>
              </a:rPr>
              <a:t>Reduce travel cost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F54E59-54A6-4C4E-8DE1-FEE8B6228B45}" type="slidenum">
              <a:rPr lang="en-GB" smtClean="0"/>
              <a:t>9</a:t>
            </a:fld>
            <a:endParaRPr lang="en-GB"/>
          </a:p>
        </p:txBody>
      </p:sp>
    </p:spTree>
    <p:extLst>
      <p:ext uri="{BB962C8B-B14F-4D97-AF65-F5344CB8AC3E}">
        <p14:creationId xmlns:p14="http://schemas.microsoft.com/office/powerpoint/2010/main" val="11210148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b="1" dirty="0" smtClean="0"/>
              <a:t>Marketing &amp; Sales</a:t>
            </a:r>
            <a:endParaRPr lang="en-GB" sz="900" b="1" dirty="0" smtClean="0">
              <a:solidFill>
                <a:srgbClr val="6C6C6C"/>
              </a:solidFill>
            </a:endParaRPr>
          </a:p>
          <a:p>
            <a:r>
              <a:rPr lang="en-GB" sz="900" kern="1200" dirty="0" smtClean="0">
                <a:solidFill>
                  <a:schemeClr val="tx1"/>
                </a:solidFill>
                <a:effectLst/>
                <a:latin typeface="+mn-lt"/>
                <a:ea typeface="+mn-ea"/>
                <a:cs typeface="+mn-cs"/>
              </a:rPr>
              <a:t>64% of marketing professionals view webcast as an innovative marketing and communication vehicle</a:t>
            </a:r>
          </a:p>
          <a:p>
            <a:r>
              <a:rPr lang="en-GB" sz="900" kern="1200" dirty="0" smtClean="0">
                <a:solidFill>
                  <a:schemeClr val="tx1"/>
                </a:solidFill>
                <a:effectLst/>
                <a:latin typeface="+mn-lt"/>
                <a:ea typeface="+mn-ea"/>
                <a:cs typeface="+mn-cs"/>
              </a:rPr>
              <a:t>46% of senior marketers predict that half of all corporate events will be hybrid this year</a:t>
            </a:r>
          </a:p>
          <a:p>
            <a:r>
              <a:rPr lang="en-GB" sz="900" kern="1200" dirty="0" smtClean="0">
                <a:solidFill>
                  <a:schemeClr val="tx1"/>
                </a:solidFill>
                <a:effectLst/>
                <a:latin typeface="+mn-lt"/>
                <a:ea typeface="+mn-ea"/>
                <a:cs typeface="+mn-cs"/>
              </a:rPr>
              <a:t>80% of virtual events help build stronger market presence, generate leads &amp; drive awareness and education</a:t>
            </a:r>
          </a:p>
          <a:p>
            <a:r>
              <a:rPr lang="en-GB" sz="900" kern="1200" dirty="0" smtClean="0">
                <a:solidFill>
                  <a:schemeClr val="tx1"/>
                </a:solidFill>
                <a:effectLst/>
                <a:latin typeface="+mn-lt"/>
                <a:ea typeface="+mn-ea"/>
                <a:cs typeface="+mn-cs"/>
              </a:rPr>
              <a:t>Webcast is the #2 most effective marketing tool for nurturing &amp; engaging prospects</a:t>
            </a:r>
          </a:p>
          <a:p>
            <a:pPr>
              <a:lnSpc>
                <a:spcPct val="100000"/>
              </a:lnSpc>
              <a:spcBef>
                <a:spcPts val="600"/>
              </a:spcBef>
            </a:pPr>
            <a:endParaRPr lang="en-GB" b="1" dirty="0" smtClean="0"/>
          </a:p>
          <a:p>
            <a:pPr>
              <a:lnSpc>
                <a:spcPct val="100000"/>
              </a:lnSpc>
              <a:spcBef>
                <a:spcPts val="600"/>
              </a:spcBef>
            </a:pPr>
            <a:r>
              <a:rPr lang="en-GB" b="1" dirty="0" smtClean="0"/>
              <a:t>Investor Relations (IR)</a:t>
            </a:r>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Corp </a:t>
            </a:r>
            <a:r>
              <a:rPr lang="en-GB" b="1" dirty="0" err="1" smtClean="0"/>
              <a:t>Comms</a:t>
            </a:r>
            <a:endParaRPr lang="en-GB" b="1" dirty="0" smtClean="0"/>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Training &amp; Cont. Education</a:t>
            </a:r>
          </a:p>
          <a:p>
            <a:endParaRPr lang="en-GB" dirty="0" smtClean="0"/>
          </a:p>
          <a:p>
            <a:endParaRPr lang="en-GB" dirty="0" smtClean="0"/>
          </a:p>
          <a:p>
            <a:r>
              <a:rPr lang="en-GB" dirty="0" smtClean="0"/>
              <a:t>-----</a:t>
            </a:r>
          </a:p>
          <a:p>
            <a:endParaRPr lang="en-GB" dirty="0" smtClean="0"/>
          </a:p>
          <a:p>
            <a:r>
              <a:rPr lang="en-GB" b="1" dirty="0" smtClean="0"/>
              <a:t>What are the most popular /  effective vehicles for marketing activities today &amp; what are the emerging trends?</a:t>
            </a:r>
          </a:p>
          <a:p>
            <a:endParaRPr lang="en-GB" b="1" dirty="0" smtClean="0"/>
          </a:p>
          <a:p>
            <a:r>
              <a:rPr lang="en-GB" dirty="0" smtClean="0"/>
              <a:t>-	How rapidly are webcasts / webinars being adopted by marketing professionals?</a:t>
            </a:r>
          </a:p>
          <a:p>
            <a:r>
              <a:rPr lang="en-GB" dirty="0" smtClean="0"/>
              <a:t>-	When is a virtual event a webcast vs a web conference?</a:t>
            </a:r>
          </a:p>
          <a:p>
            <a:r>
              <a:rPr lang="en-GB" dirty="0" smtClean="0"/>
              <a:t>-	Case study: How webcasting is used at Arkadin to reduce budget and extend reach </a:t>
            </a:r>
          </a:p>
          <a:p>
            <a:r>
              <a:rPr lang="en-GB" dirty="0" smtClean="0"/>
              <a:t>Sources:</a:t>
            </a:r>
          </a:p>
          <a:p>
            <a:r>
              <a:rPr lang="en-GB" dirty="0" smtClean="0"/>
              <a:t>Business to Business B2B - 2012</a:t>
            </a:r>
          </a:p>
          <a:p>
            <a:r>
              <a:rPr lang="en-GB" dirty="0" smtClean="0"/>
              <a:t>4 Reasons Your Next Event Should Be a Virtual One – </a:t>
            </a:r>
            <a:r>
              <a:rPr lang="en-GB" dirty="0" err="1" smtClean="0"/>
              <a:t>HubSpot</a:t>
            </a:r>
            <a:r>
              <a:rPr lang="en-GB" dirty="0" smtClean="0"/>
              <a:t>, June 2011</a:t>
            </a:r>
          </a:p>
          <a:p>
            <a:r>
              <a:rPr lang="en-GB" dirty="0" err="1" smtClean="0"/>
              <a:t>Forresters</a:t>
            </a:r>
            <a:r>
              <a:rPr lang="en-GB" dirty="0" smtClean="0"/>
              <a:t> – 2012</a:t>
            </a:r>
          </a:p>
          <a:p>
            <a:r>
              <a:rPr lang="en-GB" dirty="0" smtClean="0"/>
              <a:t>The Practicalities of Virtual Events – ON24, June 2011</a:t>
            </a:r>
          </a:p>
          <a:p>
            <a:r>
              <a:rPr lang="en-GB" dirty="0" smtClean="0"/>
              <a:t>Navigating the Emerging Gap in Large Conference Calls &amp; Webcast Event Solutions – </a:t>
            </a:r>
            <a:r>
              <a:rPr lang="en-GB" dirty="0" err="1" smtClean="0"/>
              <a:t>Wainhouse</a:t>
            </a:r>
            <a:r>
              <a:rPr lang="en-GB" dirty="0" smtClean="0"/>
              <a:t> Research, 2013</a:t>
            </a:r>
          </a:p>
          <a:p>
            <a:r>
              <a:rPr lang="en-GB" dirty="0" smtClean="0"/>
              <a:t>4 Reasons Your Next Event Should Be a Virtual One – </a:t>
            </a:r>
            <a:r>
              <a:rPr lang="en-GB" dirty="0" err="1" smtClean="0"/>
              <a:t>HubSpot</a:t>
            </a:r>
            <a:r>
              <a:rPr lang="en-GB" dirty="0" smtClean="0"/>
              <a:t>, June 2011</a:t>
            </a:r>
          </a:p>
          <a:p>
            <a:pPr marL="285750" indent="-285750">
              <a:buFontTx/>
              <a:buChar char="-"/>
            </a:pPr>
            <a:r>
              <a:rPr lang="en-GB" dirty="0" smtClean="0">
                <a:solidFill>
                  <a:schemeClr val="accent5"/>
                </a:solidFill>
              </a:rPr>
              <a:t>Cost effectiveness</a:t>
            </a:r>
          </a:p>
          <a:p>
            <a:pPr marL="285750" indent="-285750">
              <a:buFontTx/>
              <a:buChar char="-"/>
            </a:pPr>
            <a:r>
              <a:rPr lang="en-GB" dirty="0" smtClean="0">
                <a:solidFill>
                  <a:schemeClr val="accent5"/>
                </a:solidFill>
              </a:rPr>
              <a:t>Global Reach</a:t>
            </a:r>
          </a:p>
          <a:p>
            <a:pPr marL="285750" indent="-285750">
              <a:buFontTx/>
              <a:buChar char="-"/>
            </a:pPr>
            <a:r>
              <a:rPr lang="en-GB" dirty="0" smtClean="0">
                <a:solidFill>
                  <a:schemeClr val="accent5"/>
                </a:solidFill>
              </a:rPr>
              <a:t>Increase sales</a:t>
            </a:r>
          </a:p>
          <a:p>
            <a:pPr marL="285750" indent="-285750">
              <a:buFontTx/>
              <a:buChar char="-"/>
            </a:pPr>
            <a:r>
              <a:rPr lang="en-GB" dirty="0" smtClean="0">
                <a:solidFill>
                  <a:schemeClr val="accent5"/>
                </a:solidFill>
              </a:rPr>
              <a:t>Reinforce brand awareness</a:t>
            </a:r>
          </a:p>
          <a:p>
            <a:pPr marL="285750" indent="-285750">
              <a:buFontTx/>
              <a:buChar char="-"/>
            </a:pPr>
            <a:r>
              <a:rPr lang="en-GB" dirty="0" smtClean="0">
                <a:solidFill>
                  <a:schemeClr val="accent5"/>
                </a:solidFill>
              </a:rPr>
              <a:t>Enhance engagement</a:t>
            </a:r>
          </a:p>
          <a:p>
            <a:pPr marL="285750" indent="-285750">
              <a:buFontTx/>
              <a:buChar char="-"/>
            </a:pPr>
            <a:r>
              <a:rPr lang="en-GB" dirty="0" smtClean="0">
                <a:solidFill>
                  <a:schemeClr val="accent5"/>
                </a:solidFill>
              </a:rPr>
              <a:t>Continue the conversation</a:t>
            </a:r>
          </a:p>
          <a:p>
            <a:pPr marL="285750" indent="-285750">
              <a:buFontTx/>
              <a:buChar char="-"/>
            </a:pPr>
            <a:r>
              <a:rPr lang="en-GB" dirty="0" smtClean="0">
                <a:solidFill>
                  <a:schemeClr val="accent5"/>
                </a:solidFill>
              </a:rPr>
              <a:t>Elongate the life of your event</a:t>
            </a:r>
          </a:p>
          <a:p>
            <a:pPr marL="285750" indent="-285750">
              <a:buFontTx/>
              <a:buChar char="-"/>
            </a:pPr>
            <a:r>
              <a:rPr lang="en-GB" dirty="0" smtClean="0">
                <a:solidFill>
                  <a:schemeClr val="accent5"/>
                </a:solidFill>
              </a:rPr>
              <a:t>Reduce carbon footprint</a:t>
            </a:r>
          </a:p>
          <a:p>
            <a:pPr marL="285750" indent="-285750">
              <a:buFontTx/>
              <a:buChar char="-"/>
            </a:pPr>
            <a:r>
              <a:rPr lang="en-GB" dirty="0" smtClean="0">
                <a:solidFill>
                  <a:schemeClr val="accent5"/>
                </a:solidFill>
              </a:rPr>
              <a:t>Reduce travel cost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F54E59-54A6-4C4E-8DE1-FEE8B6228B45}" type="slidenum">
              <a:rPr lang="en-GB" smtClean="0"/>
              <a:t>10</a:t>
            </a:fld>
            <a:endParaRPr lang="en-GB"/>
          </a:p>
        </p:txBody>
      </p:sp>
    </p:spTree>
    <p:extLst>
      <p:ext uri="{BB962C8B-B14F-4D97-AF65-F5344CB8AC3E}">
        <p14:creationId xmlns:p14="http://schemas.microsoft.com/office/powerpoint/2010/main" val="1121014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B7EED304-837C-4C54-8526-864C2D14F4C8}" type="datetimeFigureOut">
              <a:rPr lang="es-MX" smtClean="0"/>
              <a:t>31/10/2017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69B497D-FA81-4325-84C9-6AD3B227EBD3}" type="slidenum">
              <a:rPr lang="es-MX" smtClean="0"/>
              <a:t>‹Nº›</a:t>
            </a:fld>
            <a:endParaRPr lang="es-MX"/>
          </a:p>
        </p:txBody>
      </p:sp>
    </p:spTree>
    <p:extLst>
      <p:ext uri="{BB962C8B-B14F-4D97-AF65-F5344CB8AC3E}">
        <p14:creationId xmlns:p14="http://schemas.microsoft.com/office/powerpoint/2010/main" val="3217263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B7EED304-837C-4C54-8526-864C2D14F4C8}" type="datetimeFigureOut">
              <a:rPr lang="es-MX" smtClean="0"/>
              <a:t>31/10/2017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69B497D-FA81-4325-84C9-6AD3B227EBD3}" type="slidenum">
              <a:rPr lang="es-MX" smtClean="0"/>
              <a:t>‹Nº›</a:t>
            </a:fld>
            <a:endParaRPr lang="es-MX"/>
          </a:p>
        </p:txBody>
      </p:sp>
    </p:spTree>
    <p:extLst>
      <p:ext uri="{BB962C8B-B14F-4D97-AF65-F5344CB8AC3E}">
        <p14:creationId xmlns:p14="http://schemas.microsoft.com/office/powerpoint/2010/main" val="2902364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B7EED304-837C-4C54-8526-864C2D14F4C8}" type="datetimeFigureOut">
              <a:rPr lang="es-MX" smtClean="0"/>
              <a:t>31/10/2017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69B497D-FA81-4325-84C9-6AD3B227EBD3}" type="slidenum">
              <a:rPr lang="es-MX" smtClean="0"/>
              <a:t>‹Nº›</a:t>
            </a:fld>
            <a:endParaRPr lang="es-MX"/>
          </a:p>
        </p:txBody>
      </p:sp>
    </p:spTree>
    <p:extLst>
      <p:ext uri="{BB962C8B-B14F-4D97-AF65-F5344CB8AC3E}">
        <p14:creationId xmlns:p14="http://schemas.microsoft.com/office/powerpoint/2010/main" val="1372198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B7EED304-837C-4C54-8526-864C2D14F4C8}" type="datetimeFigureOut">
              <a:rPr lang="es-MX" smtClean="0"/>
              <a:t>31/10/2017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69B497D-FA81-4325-84C9-6AD3B227EBD3}" type="slidenum">
              <a:rPr lang="es-MX" smtClean="0"/>
              <a:t>‹Nº›</a:t>
            </a:fld>
            <a:endParaRPr lang="es-MX"/>
          </a:p>
        </p:txBody>
      </p:sp>
    </p:spTree>
    <p:extLst>
      <p:ext uri="{BB962C8B-B14F-4D97-AF65-F5344CB8AC3E}">
        <p14:creationId xmlns:p14="http://schemas.microsoft.com/office/powerpoint/2010/main" val="1088154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B7EED304-837C-4C54-8526-864C2D14F4C8}" type="datetimeFigureOut">
              <a:rPr lang="es-MX" smtClean="0"/>
              <a:t>31/10/2017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69B497D-FA81-4325-84C9-6AD3B227EBD3}" type="slidenum">
              <a:rPr lang="es-MX" smtClean="0"/>
              <a:t>‹Nº›</a:t>
            </a:fld>
            <a:endParaRPr lang="es-MX"/>
          </a:p>
        </p:txBody>
      </p:sp>
    </p:spTree>
    <p:extLst>
      <p:ext uri="{BB962C8B-B14F-4D97-AF65-F5344CB8AC3E}">
        <p14:creationId xmlns:p14="http://schemas.microsoft.com/office/powerpoint/2010/main" val="3770817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B7EED304-837C-4C54-8526-864C2D14F4C8}" type="datetimeFigureOut">
              <a:rPr lang="es-MX" smtClean="0"/>
              <a:t>31/10/2017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669B497D-FA81-4325-84C9-6AD3B227EBD3}" type="slidenum">
              <a:rPr lang="es-MX" smtClean="0"/>
              <a:t>‹Nº›</a:t>
            </a:fld>
            <a:endParaRPr lang="es-MX"/>
          </a:p>
        </p:txBody>
      </p:sp>
    </p:spTree>
    <p:extLst>
      <p:ext uri="{BB962C8B-B14F-4D97-AF65-F5344CB8AC3E}">
        <p14:creationId xmlns:p14="http://schemas.microsoft.com/office/powerpoint/2010/main" val="564234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B7EED304-837C-4C54-8526-864C2D14F4C8}" type="datetimeFigureOut">
              <a:rPr lang="es-MX" smtClean="0"/>
              <a:t>31/10/2017</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669B497D-FA81-4325-84C9-6AD3B227EBD3}" type="slidenum">
              <a:rPr lang="es-MX" smtClean="0"/>
              <a:t>‹Nº›</a:t>
            </a:fld>
            <a:endParaRPr lang="es-MX"/>
          </a:p>
        </p:txBody>
      </p:sp>
    </p:spTree>
    <p:extLst>
      <p:ext uri="{BB962C8B-B14F-4D97-AF65-F5344CB8AC3E}">
        <p14:creationId xmlns:p14="http://schemas.microsoft.com/office/powerpoint/2010/main" val="3520391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B7EED304-837C-4C54-8526-864C2D14F4C8}" type="datetimeFigureOut">
              <a:rPr lang="es-MX" smtClean="0"/>
              <a:t>31/10/2017</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669B497D-FA81-4325-84C9-6AD3B227EBD3}" type="slidenum">
              <a:rPr lang="es-MX" smtClean="0"/>
              <a:t>‹Nº›</a:t>
            </a:fld>
            <a:endParaRPr lang="es-MX"/>
          </a:p>
        </p:txBody>
      </p:sp>
    </p:spTree>
    <p:extLst>
      <p:ext uri="{BB962C8B-B14F-4D97-AF65-F5344CB8AC3E}">
        <p14:creationId xmlns:p14="http://schemas.microsoft.com/office/powerpoint/2010/main" val="3021832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7EED304-837C-4C54-8526-864C2D14F4C8}" type="datetimeFigureOut">
              <a:rPr lang="es-MX" smtClean="0"/>
              <a:t>31/10/2017</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669B497D-FA81-4325-84C9-6AD3B227EBD3}" type="slidenum">
              <a:rPr lang="es-MX" smtClean="0"/>
              <a:t>‹Nº›</a:t>
            </a:fld>
            <a:endParaRPr lang="es-MX"/>
          </a:p>
        </p:txBody>
      </p:sp>
    </p:spTree>
    <p:extLst>
      <p:ext uri="{BB962C8B-B14F-4D97-AF65-F5344CB8AC3E}">
        <p14:creationId xmlns:p14="http://schemas.microsoft.com/office/powerpoint/2010/main" val="3997221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7EED304-837C-4C54-8526-864C2D14F4C8}" type="datetimeFigureOut">
              <a:rPr lang="es-MX" smtClean="0"/>
              <a:t>31/10/2017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669B497D-FA81-4325-84C9-6AD3B227EBD3}" type="slidenum">
              <a:rPr lang="es-MX" smtClean="0"/>
              <a:t>‹Nº›</a:t>
            </a:fld>
            <a:endParaRPr lang="es-MX"/>
          </a:p>
        </p:txBody>
      </p:sp>
    </p:spTree>
    <p:extLst>
      <p:ext uri="{BB962C8B-B14F-4D97-AF65-F5344CB8AC3E}">
        <p14:creationId xmlns:p14="http://schemas.microsoft.com/office/powerpoint/2010/main" val="3721482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7EED304-837C-4C54-8526-864C2D14F4C8}" type="datetimeFigureOut">
              <a:rPr lang="es-MX" smtClean="0"/>
              <a:t>31/10/2017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669B497D-FA81-4325-84C9-6AD3B227EBD3}" type="slidenum">
              <a:rPr lang="es-MX" smtClean="0"/>
              <a:t>‹Nº›</a:t>
            </a:fld>
            <a:endParaRPr lang="es-MX"/>
          </a:p>
        </p:txBody>
      </p:sp>
    </p:spTree>
    <p:extLst>
      <p:ext uri="{BB962C8B-B14F-4D97-AF65-F5344CB8AC3E}">
        <p14:creationId xmlns:p14="http://schemas.microsoft.com/office/powerpoint/2010/main" val="274884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EED304-837C-4C54-8526-864C2D14F4C8}" type="datetimeFigureOut">
              <a:rPr lang="es-MX" smtClean="0"/>
              <a:t>31/10/2017</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9B497D-FA81-4325-84C9-6AD3B227EBD3}" type="slidenum">
              <a:rPr lang="es-MX" smtClean="0"/>
              <a:t>‹Nº›</a:t>
            </a:fld>
            <a:endParaRPr lang="es-MX"/>
          </a:p>
        </p:txBody>
      </p:sp>
    </p:spTree>
    <p:extLst>
      <p:ext uri="{BB962C8B-B14F-4D97-AF65-F5344CB8AC3E}">
        <p14:creationId xmlns:p14="http://schemas.microsoft.com/office/powerpoint/2010/main" val="1983615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MX"/>
          </a:p>
        </p:txBody>
      </p:sp>
      <p:sp>
        <p:nvSpPr>
          <p:cNvPr id="3" name="Subtítulo 2"/>
          <p:cNvSpPr>
            <a:spLocks noGrp="1"/>
          </p:cNvSpPr>
          <p:nvPr>
            <p:ph type="subTitle" idx="1"/>
          </p:nvPr>
        </p:nvSpPr>
        <p:spPr/>
        <p:txBody>
          <a:bodyPr/>
          <a:lstStyle/>
          <a:p>
            <a:endParaRPr lang="es-MX"/>
          </a:p>
        </p:txBody>
      </p:sp>
      <p:pic>
        <p:nvPicPr>
          <p:cNvPr id="5" name="Imagen 4"/>
          <p:cNvPicPr>
            <a:picLocks noChangeAspect="1"/>
          </p:cNvPicPr>
          <p:nvPr/>
        </p:nvPicPr>
        <p:blipFill>
          <a:blip r:embed="rId2"/>
          <a:stretch>
            <a:fillRect/>
          </a:stretch>
        </p:blipFill>
        <p:spPr>
          <a:xfrm>
            <a:off x="0" y="0"/>
            <a:ext cx="12192000" cy="6858000"/>
          </a:xfrm>
          <a:prstGeom prst="rect">
            <a:avLst/>
          </a:prstGeom>
        </p:spPr>
      </p:pic>
      <p:grpSp>
        <p:nvGrpSpPr>
          <p:cNvPr id="6" name="Group 7"/>
          <p:cNvGrpSpPr/>
          <p:nvPr/>
        </p:nvGrpSpPr>
        <p:grpSpPr>
          <a:xfrm>
            <a:off x="188045" y="3453826"/>
            <a:ext cx="395541" cy="2357000"/>
            <a:chOff x="1239946" y="722903"/>
            <a:chExt cx="216000" cy="1584840"/>
          </a:xfrm>
          <a:solidFill>
            <a:srgbClr val="339966"/>
          </a:solidFill>
        </p:grpSpPr>
        <p:sp>
          <p:nvSpPr>
            <p:cNvPr id="7" name="Rectangle 5"/>
            <p:cNvSpPr/>
            <p:nvPr/>
          </p:nvSpPr>
          <p:spPr>
            <a:xfrm>
              <a:off x="1239946" y="722903"/>
              <a:ext cx="76200" cy="15848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6"/>
            <p:cNvSpPr/>
            <p:nvPr/>
          </p:nvSpPr>
          <p:spPr>
            <a:xfrm>
              <a:off x="1239946" y="722903"/>
              <a:ext cx="216000" cy="76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10"/>
            <p:cNvSpPr/>
            <p:nvPr/>
          </p:nvSpPr>
          <p:spPr>
            <a:xfrm>
              <a:off x="1239946" y="2231543"/>
              <a:ext cx="216000" cy="76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1" name="Title 1"/>
          <p:cNvSpPr txBox="1">
            <a:spLocks/>
          </p:cNvSpPr>
          <p:nvPr/>
        </p:nvSpPr>
        <p:spPr>
          <a:xfrm>
            <a:off x="619621" y="3567152"/>
            <a:ext cx="5530516" cy="2014210"/>
          </a:xfrm>
          <a:prstGeom prst="rect">
            <a:avLst/>
          </a:prstGeom>
          <a:solidFill>
            <a:schemeClr val="tx1">
              <a:lumMod val="75000"/>
              <a:lumOff val="25000"/>
            </a:schemeClr>
          </a:solidFill>
        </p:spPr>
        <p:txBody>
          <a:bodyPr lIns="0" tIns="0" rIns="0" bIns="0" anchor="t" anchorCtr="0"/>
          <a:lstStyle>
            <a:lvl1pPr algn="l" defTabSz="914400" rtl="0" eaLnBrk="1" latinLnBrk="0" hangingPunct="1">
              <a:lnSpc>
                <a:spcPts val="3000"/>
              </a:lnSpc>
              <a:spcBef>
                <a:spcPct val="0"/>
              </a:spcBef>
              <a:buNone/>
              <a:defRPr sz="2400" kern="1200">
                <a:solidFill>
                  <a:schemeClr val="bg1"/>
                </a:solidFill>
                <a:latin typeface="+mj-lt"/>
                <a:ea typeface="+mj-ea"/>
                <a:cs typeface="+mj-cs"/>
              </a:defRPr>
            </a:lvl1pPr>
          </a:lstStyle>
          <a:p>
            <a:pPr algn="ctr">
              <a:lnSpc>
                <a:spcPct val="100000"/>
              </a:lnSpc>
            </a:pPr>
            <a:r>
              <a:rPr lang="es-MX" sz="3200" b="1" dirty="0">
                <a:latin typeface="+mn-lt"/>
              </a:rPr>
              <a:t>UNIDAD </a:t>
            </a:r>
            <a:r>
              <a:rPr lang="es-MX" sz="3200" b="1" dirty="0" smtClean="0">
                <a:latin typeface="+mn-lt"/>
              </a:rPr>
              <a:t>III </a:t>
            </a:r>
            <a:r>
              <a:rPr lang="es-MX" sz="3200" b="1" dirty="0"/>
              <a:t>ANÁLISIS Y DISEÑO EN EL DESARROLLO DE </a:t>
            </a:r>
            <a:r>
              <a:rPr lang="es-MX" sz="3200" b="1" dirty="0" smtClean="0"/>
              <a:t>SOFTWARE</a:t>
            </a:r>
          </a:p>
          <a:p>
            <a:pPr algn="ctr">
              <a:lnSpc>
                <a:spcPct val="100000"/>
              </a:lnSpc>
            </a:pPr>
            <a:r>
              <a:rPr lang="en-US" sz="3200" b="1" dirty="0" smtClean="0">
                <a:latin typeface="+mn-lt"/>
              </a:rPr>
              <a:t>3.6 </a:t>
            </a:r>
            <a:r>
              <a:rPr lang="en-US" sz="2800" dirty="0" smtClean="0">
                <a:latin typeface="+mn-lt"/>
              </a:rPr>
              <a:t>DIAGRAMA DE ESTADO</a:t>
            </a:r>
          </a:p>
          <a:p>
            <a:pPr>
              <a:lnSpc>
                <a:spcPts val="2250"/>
              </a:lnSpc>
            </a:pPr>
            <a:r>
              <a:rPr lang="en-US" sz="2000" b="1" dirty="0" smtClean="0">
                <a:latin typeface="+mn-lt"/>
              </a:rPr>
              <a:t>  PROFESOR: BRENDA JUÁREZ SANTIAGO</a:t>
            </a:r>
          </a:p>
        </p:txBody>
      </p:sp>
      <p:grpSp>
        <p:nvGrpSpPr>
          <p:cNvPr id="12" name="Group 7"/>
          <p:cNvGrpSpPr/>
          <p:nvPr/>
        </p:nvGrpSpPr>
        <p:grpSpPr>
          <a:xfrm flipH="1">
            <a:off x="6186173" y="3453826"/>
            <a:ext cx="244800" cy="2357000"/>
            <a:chOff x="1239946" y="722903"/>
            <a:chExt cx="216000" cy="1584840"/>
          </a:xfrm>
          <a:solidFill>
            <a:srgbClr val="339966"/>
          </a:solidFill>
        </p:grpSpPr>
        <p:sp>
          <p:nvSpPr>
            <p:cNvPr id="13" name="Rectangle 21"/>
            <p:cNvSpPr/>
            <p:nvPr/>
          </p:nvSpPr>
          <p:spPr>
            <a:xfrm>
              <a:off x="1239946" y="722903"/>
              <a:ext cx="76200" cy="15848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22"/>
            <p:cNvSpPr/>
            <p:nvPr/>
          </p:nvSpPr>
          <p:spPr>
            <a:xfrm>
              <a:off x="1239946" y="722903"/>
              <a:ext cx="216000" cy="76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23"/>
            <p:cNvSpPr/>
            <p:nvPr/>
          </p:nvSpPr>
          <p:spPr>
            <a:xfrm>
              <a:off x="1239946" y="2231543"/>
              <a:ext cx="216000" cy="76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3475246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403" y="282988"/>
            <a:ext cx="11473200" cy="504000"/>
          </a:xfrm>
        </p:spPr>
        <p:txBody>
          <a:bodyPr>
            <a:noAutofit/>
          </a:bodyPr>
          <a:lstStyle/>
          <a:p>
            <a:pPr algn="r"/>
            <a:r>
              <a:rPr lang="es-MX" b="1" dirty="0"/>
              <a:t>3.5 DIAGRAMA DE </a:t>
            </a:r>
            <a:r>
              <a:rPr lang="es-MX" b="1" dirty="0" smtClean="0"/>
              <a:t>ESTADO</a:t>
            </a:r>
            <a:endParaRPr lang="en-GB" i="1" dirty="0">
              <a:solidFill>
                <a:schemeClr val="tx1"/>
              </a:solidFill>
            </a:endParaRPr>
          </a:p>
        </p:txBody>
      </p:sp>
      <p:sp>
        <p:nvSpPr>
          <p:cNvPr id="17" name="object 9"/>
          <p:cNvSpPr txBox="1"/>
          <p:nvPr/>
        </p:nvSpPr>
        <p:spPr>
          <a:xfrm>
            <a:off x="327179" y="1575366"/>
            <a:ext cx="2332012" cy="615553"/>
          </a:xfrm>
          <a:prstGeom prst="rect">
            <a:avLst/>
          </a:prstGeom>
        </p:spPr>
        <p:txBody>
          <a:bodyPr vert="horz" wrap="square" lIns="0" tIns="0" rIns="0" bIns="0" rtlCol="0">
            <a:spAutoFit/>
          </a:bodyPr>
          <a:lstStyle/>
          <a:p>
            <a:pPr marL="7694" marR="3076" indent="1155" defTabSz="553205">
              <a:lnSpc>
                <a:spcPts val="2400"/>
              </a:lnSpc>
            </a:pPr>
            <a:r>
              <a:rPr lang="en-GB" sz="2133" b="1" spc="-5" dirty="0" err="1">
                <a:solidFill>
                  <a:schemeClr val="bg1"/>
                </a:solidFill>
                <a:cs typeface="Calibri"/>
              </a:rPr>
              <a:t>Relação</a:t>
            </a:r>
            <a:r>
              <a:rPr lang="en-GB" sz="2133" b="1" spc="-5" dirty="0">
                <a:solidFill>
                  <a:schemeClr val="bg1"/>
                </a:solidFill>
                <a:cs typeface="Calibri"/>
              </a:rPr>
              <a:t> com </a:t>
            </a:r>
            <a:r>
              <a:rPr lang="en-GB" sz="2133" b="1" spc="-5" dirty="0" err="1">
                <a:solidFill>
                  <a:schemeClr val="bg1"/>
                </a:solidFill>
                <a:cs typeface="Calibri"/>
              </a:rPr>
              <a:t>investidores</a:t>
            </a:r>
            <a:endParaRPr lang="en-GB" sz="1600" spc="-5" dirty="0">
              <a:solidFill>
                <a:schemeClr val="bg1"/>
              </a:solidFill>
              <a:cs typeface="Calibri"/>
            </a:endParaRPr>
          </a:p>
        </p:txBody>
      </p:sp>
      <p:sp>
        <p:nvSpPr>
          <p:cNvPr id="19" name="Triangle isocèle 18"/>
          <p:cNvSpPr/>
          <p:nvPr/>
        </p:nvSpPr>
        <p:spPr>
          <a:xfrm rot="5400000">
            <a:off x="3201043" y="1714900"/>
            <a:ext cx="441571" cy="238701"/>
          </a:xfrm>
          <a:prstGeom prst="triangle">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5" name="Connecteur droit 24"/>
          <p:cNvCxnSpPr/>
          <p:nvPr/>
        </p:nvCxnSpPr>
        <p:spPr>
          <a:xfrm>
            <a:off x="349282" y="5438917"/>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0" y="1168233"/>
            <a:ext cx="3367315" cy="1432070"/>
          </a:xfrm>
          <a:prstGeom prst="rect">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50000"/>
              </a:lnSpc>
            </a:pPr>
            <a:r>
              <a:rPr lang="es-MX" sz="2400" dirty="0" smtClean="0"/>
              <a:t>ACCIONES</a:t>
            </a:r>
          </a:p>
          <a:p>
            <a:pPr algn="ctr"/>
            <a:r>
              <a:rPr lang="fr-FR" sz="2400" dirty="0" smtClean="0"/>
              <a:t> </a:t>
            </a:r>
            <a:endParaRPr lang="fr-FR" sz="2400" dirty="0"/>
          </a:p>
        </p:txBody>
      </p:sp>
      <p:cxnSp>
        <p:nvCxnSpPr>
          <p:cNvPr id="18" name="Connecteur droit 17"/>
          <p:cNvCxnSpPr/>
          <p:nvPr/>
        </p:nvCxnSpPr>
        <p:spPr>
          <a:xfrm>
            <a:off x="345403" y="3986721"/>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2597885"/>
            <a:ext cx="3367315"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Rectangle 14"/>
          <p:cNvSpPr/>
          <p:nvPr/>
        </p:nvSpPr>
        <p:spPr>
          <a:xfrm>
            <a:off x="-2" y="4014680"/>
            <a:ext cx="3367317"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9" name="Connecteur droit 17"/>
          <p:cNvCxnSpPr/>
          <p:nvPr/>
        </p:nvCxnSpPr>
        <p:spPr>
          <a:xfrm>
            <a:off x="517943" y="3844283"/>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Connecteur droit 17"/>
          <p:cNvCxnSpPr/>
          <p:nvPr/>
        </p:nvCxnSpPr>
        <p:spPr>
          <a:xfrm>
            <a:off x="540046" y="5247968"/>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Connecteur droit 17"/>
          <p:cNvCxnSpPr/>
          <p:nvPr/>
        </p:nvCxnSpPr>
        <p:spPr>
          <a:xfrm>
            <a:off x="540046" y="2408515"/>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Connecteur droit 17"/>
          <p:cNvCxnSpPr/>
          <p:nvPr/>
        </p:nvCxnSpPr>
        <p:spPr>
          <a:xfrm>
            <a:off x="540046" y="6618430"/>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608" y="5438917"/>
            <a:ext cx="3367317" cy="14190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p:txBody>
      </p:sp>
      <p:sp>
        <p:nvSpPr>
          <p:cNvPr id="27" name="Rectangle 20"/>
          <p:cNvSpPr/>
          <p:nvPr/>
        </p:nvSpPr>
        <p:spPr>
          <a:xfrm>
            <a:off x="3622123" y="1318875"/>
            <a:ext cx="4519139" cy="42447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just">
              <a:lnSpc>
                <a:spcPct val="150000"/>
              </a:lnSpc>
            </a:pPr>
            <a:r>
              <a:rPr lang="es-MX" sz="2400" dirty="0">
                <a:solidFill>
                  <a:schemeClr val="tx1"/>
                </a:solidFill>
              </a:rPr>
              <a:t>Podemos especificar la solicitud de un servicio a otro objeto como consecuencia de la transición. Se puede especificar el ejecutar una acción como consecuencia de entrar, salir, estar en un estado, o por la ocurrencia de un evento. </a:t>
            </a:r>
          </a:p>
          <a:p>
            <a:pPr>
              <a:lnSpc>
                <a:spcPct val="150000"/>
              </a:lnSpc>
            </a:pPr>
            <a:endParaRPr lang="es-MX" sz="2400" dirty="0"/>
          </a:p>
        </p:txBody>
      </p:sp>
    </p:spTree>
    <p:extLst>
      <p:ext uri="{BB962C8B-B14F-4D97-AF65-F5344CB8AC3E}">
        <p14:creationId xmlns:p14="http://schemas.microsoft.com/office/powerpoint/2010/main" val="4952895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403" y="282988"/>
            <a:ext cx="11473200" cy="504000"/>
          </a:xfrm>
        </p:spPr>
        <p:txBody>
          <a:bodyPr>
            <a:noAutofit/>
          </a:bodyPr>
          <a:lstStyle/>
          <a:p>
            <a:pPr algn="r"/>
            <a:r>
              <a:rPr lang="es-MX" b="1" dirty="0"/>
              <a:t>3.5 DIAGRAMA </a:t>
            </a:r>
            <a:r>
              <a:rPr lang="es-MX" b="1" dirty="0" smtClean="0"/>
              <a:t>DE ESTADO</a:t>
            </a:r>
            <a:endParaRPr lang="en-GB" i="1" dirty="0">
              <a:solidFill>
                <a:schemeClr val="tx1"/>
              </a:solidFill>
            </a:endParaRPr>
          </a:p>
        </p:txBody>
      </p:sp>
      <p:sp>
        <p:nvSpPr>
          <p:cNvPr id="17" name="object 9"/>
          <p:cNvSpPr txBox="1"/>
          <p:nvPr/>
        </p:nvSpPr>
        <p:spPr>
          <a:xfrm>
            <a:off x="327179" y="1575366"/>
            <a:ext cx="2332012" cy="615553"/>
          </a:xfrm>
          <a:prstGeom prst="rect">
            <a:avLst/>
          </a:prstGeom>
        </p:spPr>
        <p:txBody>
          <a:bodyPr vert="horz" wrap="square" lIns="0" tIns="0" rIns="0" bIns="0" rtlCol="0">
            <a:spAutoFit/>
          </a:bodyPr>
          <a:lstStyle/>
          <a:p>
            <a:pPr marL="7694" marR="3076" indent="1155" defTabSz="553205">
              <a:lnSpc>
                <a:spcPts val="2400"/>
              </a:lnSpc>
            </a:pPr>
            <a:r>
              <a:rPr lang="en-GB" sz="2133" b="1" spc="-5" dirty="0" err="1">
                <a:solidFill>
                  <a:schemeClr val="bg1"/>
                </a:solidFill>
                <a:cs typeface="Calibri"/>
              </a:rPr>
              <a:t>Relação</a:t>
            </a:r>
            <a:r>
              <a:rPr lang="en-GB" sz="2133" b="1" spc="-5" dirty="0">
                <a:solidFill>
                  <a:schemeClr val="bg1"/>
                </a:solidFill>
                <a:cs typeface="Calibri"/>
              </a:rPr>
              <a:t> com </a:t>
            </a:r>
            <a:r>
              <a:rPr lang="en-GB" sz="2133" b="1" spc="-5" dirty="0" err="1">
                <a:solidFill>
                  <a:schemeClr val="bg1"/>
                </a:solidFill>
                <a:cs typeface="Calibri"/>
              </a:rPr>
              <a:t>investidores</a:t>
            </a:r>
            <a:endParaRPr lang="en-GB" sz="1600" spc="-5" dirty="0">
              <a:solidFill>
                <a:schemeClr val="bg1"/>
              </a:solidFill>
              <a:cs typeface="Calibri"/>
            </a:endParaRPr>
          </a:p>
        </p:txBody>
      </p:sp>
      <p:sp>
        <p:nvSpPr>
          <p:cNvPr id="19" name="Triangle isocèle 18"/>
          <p:cNvSpPr/>
          <p:nvPr/>
        </p:nvSpPr>
        <p:spPr>
          <a:xfrm rot="5400000">
            <a:off x="3201043" y="1714900"/>
            <a:ext cx="441571" cy="238701"/>
          </a:xfrm>
          <a:prstGeom prst="triangle">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5" name="Connecteur droit 24"/>
          <p:cNvCxnSpPr/>
          <p:nvPr/>
        </p:nvCxnSpPr>
        <p:spPr>
          <a:xfrm>
            <a:off x="349282" y="5438917"/>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0" y="1168233"/>
            <a:ext cx="3367315" cy="1432070"/>
          </a:xfrm>
          <a:prstGeom prst="rect">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50000"/>
              </a:lnSpc>
            </a:pPr>
            <a:r>
              <a:rPr lang="es-MX" sz="2400" dirty="0" smtClean="0"/>
              <a:t>SUBESTADOS</a:t>
            </a:r>
            <a:endParaRPr lang="es-MX" sz="2400" dirty="0"/>
          </a:p>
        </p:txBody>
      </p:sp>
      <p:cxnSp>
        <p:nvCxnSpPr>
          <p:cNvPr id="18" name="Connecteur droit 17"/>
          <p:cNvCxnSpPr/>
          <p:nvPr/>
        </p:nvCxnSpPr>
        <p:spPr>
          <a:xfrm>
            <a:off x="345403" y="3986721"/>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2597885"/>
            <a:ext cx="3367315"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Rectangle 14"/>
          <p:cNvSpPr/>
          <p:nvPr/>
        </p:nvSpPr>
        <p:spPr>
          <a:xfrm>
            <a:off x="-2" y="4014680"/>
            <a:ext cx="3367317"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9" name="Connecteur droit 17"/>
          <p:cNvCxnSpPr/>
          <p:nvPr/>
        </p:nvCxnSpPr>
        <p:spPr>
          <a:xfrm>
            <a:off x="517943" y="3844283"/>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Connecteur droit 17"/>
          <p:cNvCxnSpPr/>
          <p:nvPr/>
        </p:nvCxnSpPr>
        <p:spPr>
          <a:xfrm>
            <a:off x="540046" y="5247968"/>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Connecteur droit 17"/>
          <p:cNvCxnSpPr/>
          <p:nvPr/>
        </p:nvCxnSpPr>
        <p:spPr>
          <a:xfrm>
            <a:off x="540046" y="2408515"/>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Connecteur droit 17"/>
          <p:cNvCxnSpPr/>
          <p:nvPr/>
        </p:nvCxnSpPr>
        <p:spPr>
          <a:xfrm>
            <a:off x="540046" y="6618430"/>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608" y="5438917"/>
            <a:ext cx="3367317" cy="14190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p:txBody>
      </p:sp>
      <p:sp>
        <p:nvSpPr>
          <p:cNvPr id="27" name="Rectangle 20"/>
          <p:cNvSpPr/>
          <p:nvPr/>
        </p:nvSpPr>
        <p:spPr>
          <a:xfrm>
            <a:off x="3622123" y="1318875"/>
            <a:ext cx="4519139" cy="42447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just">
              <a:lnSpc>
                <a:spcPct val="150000"/>
              </a:lnSpc>
            </a:pPr>
            <a:r>
              <a:rPr lang="es-MX" sz="2400" dirty="0">
                <a:solidFill>
                  <a:schemeClr val="tx1"/>
                </a:solidFill>
              </a:rPr>
              <a:t>Un estado puede descomponerse en </a:t>
            </a:r>
            <a:r>
              <a:rPr lang="es-MX" sz="2400" dirty="0" err="1">
                <a:solidFill>
                  <a:schemeClr val="tx1"/>
                </a:solidFill>
              </a:rPr>
              <a:t>subestados</a:t>
            </a:r>
            <a:r>
              <a:rPr lang="es-MX" sz="2400" dirty="0">
                <a:solidFill>
                  <a:schemeClr val="tx1"/>
                </a:solidFill>
              </a:rPr>
              <a:t>, con transiciones entre ellos y conexiones al nivel superior. Las conexiones se ven al nivel inferior como estados de inicio o fin, los cuales se suponen conectados a las entradas y salidas del nivel inmediatamente superior.</a:t>
            </a:r>
          </a:p>
          <a:p>
            <a:pPr>
              <a:lnSpc>
                <a:spcPct val="150000"/>
              </a:lnSpc>
            </a:pPr>
            <a:endParaRPr lang="es-MX" sz="2400" dirty="0"/>
          </a:p>
        </p:txBody>
      </p:sp>
    </p:spTree>
    <p:extLst>
      <p:ext uri="{BB962C8B-B14F-4D97-AF65-F5344CB8AC3E}">
        <p14:creationId xmlns:p14="http://schemas.microsoft.com/office/powerpoint/2010/main" val="16851508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403" y="282988"/>
            <a:ext cx="11473200" cy="504000"/>
          </a:xfrm>
        </p:spPr>
        <p:txBody>
          <a:bodyPr>
            <a:noAutofit/>
          </a:bodyPr>
          <a:lstStyle/>
          <a:p>
            <a:pPr algn="r"/>
            <a:r>
              <a:rPr lang="es-MX" b="1" dirty="0"/>
              <a:t>3.5 </a:t>
            </a:r>
            <a:r>
              <a:rPr lang="es-MX" b="1" dirty="0" smtClean="0"/>
              <a:t>DIAGRAMA DE ESTADO</a:t>
            </a:r>
            <a:endParaRPr lang="en-GB" i="1" dirty="0">
              <a:solidFill>
                <a:schemeClr val="tx1"/>
              </a:solidFill>
            </a:endParaRPr>
          </a:p>
        </p:txBody>
      </p:sp>
      <p:sp>
        <p:nvSpPr>
          <p:cNvPr id="17" name="object 9"/>
          <p:cNvSpPr txBox="1"/>
          <p:nvPr/>
        </p:nvSpPr>
        <p:spPr>
          <a:xfrm>
            <a:off x="327179" y="1575366"/>
            <a:ext cx="2332012" cy="615553"/>
          </a:xfrm>
          <a:prstGeom prst="rect">
            <a:avLst/>
          </a:prstGeom>
        </p:spPr>
        <p:txBody>
          <a:bodyPr vert="horz" wrap="square" lIns="0" tIns="0" rIns="0" bIns="0" rtlCol="0">
            <a:spAutoFit/>
          </a:bodyPr>
          <a:lstStyle/>
          <a:p>
            <a:pPr marL="7694" marR="3076" indent="1155" defTabSz="553205">
              <a:lnSpc>
                <a:spcPts val="2400"/>
              </a:lnSpc>
            </a:pPr>
            <a:r>
              <a:rPr lang="en-GB" sz="2133" b="1" spc="-5" dirty="0" err="1">
                <a:solidFill>
                  <a:schemeClr val="bg1"/>
                </a:solidFill>
                <a:cs typeface="Calibri"/>
              </a:rPr>
              <a:t>Relação</a:t>
            </a:r>
            <a:r>
              <a:rPr lang="en-GB" sz="2133" b="1" spc="-5" dirty="0">
                <a:solidFill>
                  <a:schemeClr val="bg1"/>
                </a:solidFill>
                <a:cs typeface="Calibri"/>
              </a:rPr>
              <a:t> com </a:t>
            </a:r>
            <a:r>
              <a:rPr lang="en-GB" sz="2133" b="1" spc="-5" dirty="0" err="1">
                <a:solidFill>
                  <a:schemeClr val="bg1"/>
                </a:solidFill>
                <a:cs typeface="Calibri"/>
              </a:rPr>
              <a:t>investidores</a:t>
            </a:r>
            <a:endParaRPr lang="en-GB" sz="1600" spc="-5" dirty="0">
              <a:solidFill>
                <a:schemeClr val="bg1"/>
              </a:solidFill>
              <a:cs typeface="Calibri"/>
            </a:endParaRPr>
          </a:p>
        </p:txBody>
      </p:sp>
      <p:sp>
        <p:nvSpPr>
          <p:cNvPr id="19" name="Triangle isocèle 18"/>
          <p:cNvSpPr/>
          <p:nvPr/>
        </p:nvSpPr>
        <p:spPr>
          <a:xfrm rot="5400000">
            <a:off x="3201043" y="1714900"/>
            <a:ext cx="441571" cy="238701"/>
          </a:xfrm>
          <a:prstGeom prst="triangle">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5" name="Connecteur droit 24"/>
          <p:cNvCxnSpPr/>
          <p:nvPr/>
        </p:nvCxnSpPr>
        <p:spPr>
          <a:xfrm>
            <a:off x="349282" y="5438917"/>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0" y="1168233"/>
            <a:ext cx="3367315" cy="1432070"/>
          </a:xfrm>
          <a:prstGeom prst="rect">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MX" sz="2400" dirty="0" smtClean="0"/>
              <a:t>TRANSACCIÓN COMPLEJA</a:t>
            </a:r>
            <a:endParaRPr lang="es-MX" sz="2400" dirty="0"/>
          </a:p>
        </p:txBody>
      </p:sp>
      <p:cxnSp>
        <p:nvCxnSpPr>
          <p:cNvPr id="18" name="Connecteur droit 17"/>
          <p:cNvCxnSpPr/>
          <p:nvPr/>
        </p:nvCxnSpPr>
        <p:spPr>
          <a:xfrm>
            <a:off x="345403" y="3986721"/>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2597885"/>
            <a:ext cx="3367315"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Rectangle 14"/>
          <p:cNvSpPr/>
          <p:nvPr/>
        </p:nvSpPr>
        <p:spPr>
          <a:xfrm>
            <a:off x="-2" y="4014680"/>
            <a:ext cx="3367317"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9" name="Connecteur droit 17"/>
          <p:cNvCxnSpPr/>
          <p:nvPr/>
        </p:nvCxnSpPr>
        <p:spPr>
          <a:xfrm>
            <a:off x="517943" y="3844283"/>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Connecteur droit 17"/>
          <p:cNvCxnSpPr/>
          <p:nvPr/>
        </p:nvCxnSpPr>
        <p:spPr>
          <a:xfrm>
            <a:off x="540046" y="5247968"/>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Connecteur droit 17"/>
          <p:cNvCxnSpPr/>
          <p:nvPr/>
        </p:nvCxnSpPr>
        <p:spPr>
          <a:xfrm>
            <a:off x="540046" y="2408515"/>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Connecteur droit 17"/>
          <p:cNvCxnSpPr/>
          <p:nvPr/>
        </p:nvCxnSpPr>
        <p:spPr>
          <a:xfrm>
            <a:off x="540046" y="6618430"/>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608" y="5438917"/>
            <a:ext cx="3367317" cy="14190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p:txBody>
      </p:sp>
      <p:sp>
        <p:nvSpPr>
          <p:cNvPr id="27" name="Rectangle 20"/>
          <p:cNvSpPr/>
          <p:nvPr/>
        </p:nvSpPr>
        <p:spPr>
          <a:xfrm>
            <a:off x="3622123" y="1318875"/>
            <a:ext cx="4519139" cy="42447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just">
              <a:lnSpc>
                <a:spcPct val="150000"/>
              </a:lnSpc>
            </a:pPr>
            <a:r>
              <a:rPr lang="es-MX" sz="2400" dirty="0">
                <a:solidFill>
                  <a:schemeClr val="tx1"/>
                </a:solidFill>
              </a:rPr>
              <a:t>Una transición compleja relaciona tres o más estados en una transición de múltiples fuentes y/o múltiples destinos. Representa la subdivisión en discusión del control del objeto o una sincronización. Se representa como una línea vertical de la cual salen o entran varias líneas de transición de estado.</a:t>
            </a:r>
          </a:p>
          <a:p>
            <a:pPr>
              <a:lnSpc>
                <a:spcPct val="150000"/>
              </a:lnSpc>
            </a:pPr>
            <a:endParaRPr lang="es-MX" sz="2400" dirty="0"/>
          </a:p>
        </p:txBody>
      </p:sp>
    </p:spTree>
    <p:extLst>
      <p:ext uri="{BB962C8B-B14F-4D97-AF65-F5344CB8AC3E}">
        <p14:creationId xmlns:p14="http://schemas.microsoft.com/office/powerpoint/2010/main" val="2986553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403" y="282988"/>
            <a:ext cx="11473200" cy="504000"/>
          </a:xfrm>
        </p:spPr>
        <p:txBody>
          <a:bodyPr>
            <a:noAutofit/>
          </a:bodyPr>
          <a:lstStyle/>
          <a:p>
            <a:pPr algn="r"/>
            <a:r>
              <a:rPr lang="es-MX" b="1" dirty="0"/>
              <a:t>3.5 DIAGRAMA DE </a:t>
            </a:r>
            <a:r>
              <a:rPr lang="es-MX" b="1" dirty="0" smtClean="0"/>
              <a:t>ESTADO</a:t>
            </a:r>
            <a:endParaRPr lang="en-GB" i="1" dirty="0">
              <a:solidFill>
                <a:schemeClr val="tx1"/>
              </a:solidFill>
            </a:endParaRPr>
          </a:p>
        </p:txBody>
      </p:sp>
      <p:sp>
        <p:nvSpPr>
          <p:cNvPr id="17" name="object 9"/>
          <p:cNvSpPr txBox="1"/>
          <p:nvPr/>
        </p:nvSpPr>
        <p:spPr>
          <a:xfrm>
            <a:off x="327179" y="1575366"/>
            <a:ext cx="2332012" cy="615553"/>
          </a:xfrm>
          <a:prstGeom prst="rect">
            <a:avLst/>
          </a:prstGeom>
        </p:spPr>
        <p:txBody>
          <a:bodyPr vert="horz" wrap="square" lIns="0" tIns="0" rIns="0" bIns="0" rtlCol="0">
            <a:spAutoFit/>
          </a:bodyPr>
          <a:lstStyle/>
          <a:p>
            <a:pPr marL="7694" marR="3076" indent="1155" defTabSz="553205">
              <a:lnSpc>
                <a:spcPts val="2400"/>
              </a:lnSpc>
            </a:pPr>
            <a:r>
              <a:rPr lang="en-GB" sz="2133" b="1" spc="-5" dirty="0" err="1">
                <a:solidFill>
                  <a:schemeClr val="bg1"/>
                </a:solidFill>
                <a:cs typeface="Calibri"/>
              </a:rPr>
              <a:t>Relação</a:t>
            </a:r>
            <a:r>
              <a:rPr lang="en-GB" sz="2133" b="1" spc="-5" dirty="0">
                <a:solidFill>
                  <a:schemeClr val="bg1"/>
                </a:solidFill>
                <a:cs typeface="Calibri"/>
              </a:rPr>
              <a:t> com </a:t>
            </a:r>
            <a:r>
              <a:rPr lang="en-GB" sz="2133" b="1" spc="-5" dirty="0" err="1">
                <a:solidFill>
                  <a:schemeClr val="bg1"/>
                </a:solidFill>
                <a:cs typeface="Calibri"/>
              </a:rPr>
              <a:t>investidores</a:t>
            </a:r>
            <a:endParaRPr lang="en-GB" sz="1600" spc="-5" dirty="0">
              <a:solidFill>
                <a:schemeClr val="bg1"/>
              </a:solidFill>
              <a:cs typeface="Calibri"/>
            </a:endParaRPr>
          </a:p>
        </p:txBody>
      </p:sp>
      <p:sp>
        <p:nvSpPr>
          <p:cNvPr id="19" name="Triangle isocèle 18"/>
          <p:cNvSpPr/>
          <p:nvPr/>
        </p:nvSpPr>
        <p:spPr>
          <a:xfrm rot="5400000">
            <a:off x="3201043" y="1714900"/>
            <a:ext cx="441571" cy="238701"/>
          </a:xfrm>
          <a:prstGeom prst="triangle">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5" name="Connecteur droit 24"/>
          <p:cNvCxnSpPr/>
          <p:nvPr/>
        </p:nvCxnSpPr>
        <p:spPr>
          <a:xfrm>
            <a:off x="349282" y="5438917"/>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0" y="1168233"/>
            <a:ext cx="3367315" cy="1432070"/>
          </a:xfrm>
          <a:prstGeom prst="rect">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50000"/>
              </a:lnSpc>
            </a:pPr>
            <a:r>
              <a:rPr lang="es-MX" sz="2400" dirty="0" smtClean="0"/>
              <a:t>TRANSICIÓN A ESTADO ANIDADO</a:t>
            </a:r>
            <a:endParaRPr lang="es-MX" sz="2400" dirty="0"/>
          </a:p>
        </p:txBody>
      </p:sp>
      <p:cxnSp>
        <p:nvCxnSpPr>
          <p:cNvPr id="18" name="Connecteur droit 17"/>
          <p:cNvCxnSpPr/>
          <p:nvPr/>
        </p:nvCxnSpPr>
        <p:spPr>
          <a:xfrm>
            <a:off x="345403" y="3986721"/>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2597885"/>
            <a:ext cx="3367315"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Rectangle 14"/>
          <p:cNvSpPr/>
          <p:nvPr/>
        </p:nvSpPr>
        <p:spPr>
          <a:xfrm>
            <a:off x="-2" y="4014680"/>
            <a:ext cx="3367317"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9" name="Connecteur droit 17"/>
          <p:cNvCxnSpPr/>
          <p:nvPr/>
        </p:nvCxnSpPr>
        <p:spPr>
          <a:xfrm>
            <a:off x="517943" y="3844283"/>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Connecteur droit 17"/>
          <p:cNvCxnSpPr/>
          <p:nvPr/>
        </p:nvCxnSpPr>
        <p:spPr>
          <a:xfrm>
            <a:off x="540046" y="5247968"/>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Connecteur droit 17"/>
          <p:cNvCxnSpPr/>
          <p:nvPr/>
        </p:nvCxnSpPr>
        <p:spPr>
          <a:xfrm>
            <a:off x="540046" y="2408515"/>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Connecteur droit 17"/>
          <p:cNvCxnSpPr/>
          <p:nvPr/>
        </p:nvCxnSpPr>
        <p:spPr>
          <a:xfrm>
            <a:off x="540046" y="6618430"/>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608" y="5438917"/>
            <a:ext cx="3367317" cy="14190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p:txBody>
      </p:sp>
      <p:sp>
        <p:nvSpPr>
          <p:cNvPr id="27" name="Rectangle 20"/>
          <p:cNvSpPr/>
          <p:nvPr/>
        </p:nvSpPr>
        <p:spPr>
          <a:xfrm>
            <a:off x="3622123" y="1318875"/>
            <a:ext cx="4519139" cy="42447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just">
              <a:lnSpc>
                <a:spcPct val="150000"/>
              </a:lnSpc>
            </a:pPr>
            <a:r>
              <a:rPr lang="es-MX" sz="2400" dirty="0">
                <a:solidFill>
                  <a:schemeClr val="tx1"/>
                </a:solidFill>
              </a:rPr>
              <a:t>Una transición de hacia un estado complejo (descrito mediante estados anidados) significa la entrada al estado inicial del </a:t>
            </a:r>
            <a:r>
              <a:rPr lang="es-MX" sz="2400" dirty="0" err="1">
                <a:solidFill>
                  <a:schemeClr val="tx1"/>
                </a:solidFill>
              </a:rPr>
              <a:t>subdiagrama</a:t>
            </a:r>
            <a:r>
              <a:rPr lang="es-MX" sz="2400" dirty="0">
                <a:solidFill>
                  <a:schemeClr val="tx1"/>
                </a:solidFill>
              </a:rPr>
              <a:t>. Las transiciones que salen del estado complejo se entienden como transiciones desde cada uno de los </a:t>
            </a:r>
            <a:r>
              <a:rPr lang="es-MX" sz="2400" dirty="0" err="1">
                <a:solidFill>
                  <a:schemeClr val="tx1"/>
                </a:solidFill>
              </a:rPr>
              <a:t>subestados</a:t>
            </a:r>
            <a:r>
              <a:rPr lang="es-MX" sz="2400" dirty="0">
                <a:solidFill>
                  <a:schemeClr val="tx1"/>
                </a:solidFill>
              </a:rPr>
              <a:t> hacia afuera (a cualquier nivel de profundidad</a:t>
            </a:r>
            <a:r>
              <a:rPr lang="es-MX" sz="2400" dirty="0" smtClean="0">
                <a:solidFill>
                  <a:schemeClr val="tx1"/>
                </a:solidFill>
              </a:rPr>
              <a:t>).</a:t>
            </a:r>
            <a:endParaRPr lang="es-MX" sz="2400" dirty="0">
              <a:solidFill>
                <a:schemeClr val="tx1"/>
              </a:solidFill>
            </a:endParaRPr>
          </a:p>
        </p:txBody>
      </p:sp>
    </p:spTree>
    <p:extLst>
      <p:ext uri="{BB962C8B-B14F-4D97-AF65-F5344CB8AC3E}">
        <p14:creationId xmlns:p14="http://schemas.microsoft.com/office/powerpoint/2010/main" val="18378274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403" y="282988"/>
            <a:ext cx="11473200" cy="504000"/>
          </a:xfrm>
        </p:spPr>
        <p:txBody>
          <a:bodyPr>
            <a:noAutofit/>
          </a:bodyPr>
          <a:lstStyle/>
          <a:p>
            <a:pPr algn="r"/>
            <a:r>
              <a:rPr lang="es-MX" b="1" dirty="0"/>
              <a:t>3.5 DIAGRAMA DE </a:t>
            </a:r>
            <a:r>
              <a:rPr lang="es-MX" b="1" dirty="0" smtClean="0"/>
              <a:t>ESTADO</a:t>
            </a:r>
            <a:endParaRPr lang="en-GB" i="1" dirty="0">
              <a:solidFill>
                <a:schemeClr val="tx1"/>
              </a:solidFill>
            </a:endParaRPr>
          </a:p>
        </p:txBody>
      </p:sp>
      <p:sp>
        <p:nvSpPr>
          <p:cNvPr id="17" name="object 9"/>
          <p:cNvSpPr txBox="1"/>
          <p:nvPr/>
        </p:nvSpPr>
        <p:spPr>
          <a:xfrm>
            <a:off x="327179" y="1575366"/>
            <a:ext cx="2332012" cy="615553"/>
          </a:xfrm>
          <a:prstGeom prst="rect">
            <a:avLst/>
          </a:prstGeom>
        </p:spPr>
        <p:txBody>
          <a:bodyPr vert="horz" wrap="square" lIns="0" tIns="0" rIns="0" bIns="0" rtlCol="0">
            <a:spAutoFit/>
          </a:bodyPr>
          <a:lstStyle/>
          <a:p>
            <a:pPr marL="7694" marR="3076" indent="1155" defTabSz="553205">
              <a:lnSpc>
                <a:spcPts val="2400"/>
              </a:lnSpc>
            </a:pPr>
            <a:r>
              <a:rPr lang="en-GB" sz="2133" b="1" spc="-5" dirty="0" err="1">
                <a:solidFill>
                  <a:schemeClr val="bg1"/>
                </a:solidFill>
                <a:cs typeface="Calibri"/>
              </a:rPr>
              <a:t>Relação</a:t>
            </a:r>
            <a:r>
              <a:rPr lang="en-GB" sz="2133" b="1" spc="-5" dirty="0">
                <a:solidFill>
                  <a:schemeClr val="bg1"/>
                </a:solidFill>
                <a:cs typeface="Calibri"/>
              </a:rPr>
              <a:t> com </a:t>
            </a:r>
            <a:r>
              <a:rPr lang="en-GB" sz="2133" b="1" spc="-5" dirty="0" err="1">
                <a:solidFill>
                  <a:schemeClr val="bg1"/>
                </a:solidFill>
                <a:cs typeface="Calibri"/>
              </a:rPr>
              <a:t>investidores</a:t>
            </a:r>
            <a:endParaRPr lang="en-GB" sz="1600" spc="-5" dirty="0">
              <a:solidFill>
                <a:schemeClr val="bg1"/>
              </a:solidFill>
              <a:cs typeface="Calibri"/>
            </a:endParaRPr>
          </a:p>
        </p:txBody>
      </p:sp>
      <p:sp>
        <p:nvSpPr>
          <p:cNvPr id="19" name="Triangle isocèle 18"/>
          <p:cNvSpPr/>
          <p:nvPr/>
        </p:nvSpPr>
        <p:spPr>
          <a:xfrm rot="5400000">
            <a:off x="3201043" y="1714900"/>
            <a:ext cx="441571" cy="238701"/>
          </a:xfrm>
          <a:prstGeom prst="triangle">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5" name="Connecteur droit 24"/>
          <p:cNvCxnSpPr/>
          <p:nvPr/>
        </p:nvCxnSpPr>
        <p:spPr>
          <a:xfrm>
            <a:off x="349282" y="5438917"/>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0" y="1168233"/>
            <a:ext cx="3367315" cy="1432070"/>
          </a:xfrm>
          <a:prstGeom prst="rect">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50000"/>
              </a:lnSpc>
            </a:pPr>
            <a:r>
              <a:rPr lang="es-MX" sz="2400" dirty="0" smtClean="0"/>
              <a:t>ELEMENTOS DE DIAGRAMA DE ESTADO</a:t>
            </a:r>
            <a:endParaRPr lang="es-MX" sz="2400" dirty="0"/>
          </a:p>
        </p:txBody>
      </p:sp>
      <p:cxnSp>
        <p:nvCxnSpPr>
          <p:cNvPr id="18" name="Connecteur droit 17"/>
          <p:cNvCxnSpPr/>
          <p:nvPr/>
        </p:nvCxnSpPr>
        <p:spPr>
          <a:xfrm>
            <a:off x="345403" y="3986721"/>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2597885"/>
            <a:ext cx="3367315"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Rectangle 14"/>
          <p:cNvSpPr/>
          <p:nvPr/>
        </p:nvSpPr>
        <p:spPr>
          <a:xfrm>
            <a:off x="-2" y="4014680"/>
            <a:ext cx="3367317"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9" name="Connecteur droit 17"/>
          <p:cNvCxnSpPr/>
          <p:nvPr/>
        </p:nvCxnSpPr>
        <p:spPr>
          <a:xfrm>
            <a:off x="517943" y="3844283"/>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Connecteur droit 17"/>
          <p:cNvCxnSpPr/>
          <p:nvPr/>
        </p:nvCxnSpPr>
        <p:spPr>
          <a:xfrm>
            <a:off x="540046" y="5247968"/>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Connecteur droit 17"/>
          <p:cNvCxnSpPr/>
          <p:nvPr/>
        </p:nvCxnSpPr>
        <p:spPr>
          <a:xfrm>
            <a:off x="540046" y="2408515"/>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Connecteur droit 17"/>
          <p:cNvCxnSpPr/>
          <p:nvPr/>
        </p:nvCxnSpPr>
        <p:spPr>
          <a:xfrm>
            <a:off x="540046" y="6618430"/>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608" y="5438917"/>
            <a:ext cx="3367317" cy="14190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p:txBody>
      </p:sp>
      <p:sp>
        <p:nvSpPr>
          <p:cNvPr id="27" name="Rectangle 20"/>
          <p:cNvSpPr/>
          <p:nvPr/>
        </p:nvSpPr>
        <p:spPr>
          <a:xfrm>
            <a:off x="3622123" y="1318875"/>
            <a:ext cx="4519139" cy="42447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just">
              <a:lnSpc>
                <a:spcPct val="150000"/>
              </a:lnSpc>
            </a:pPr>
            <a:endParaRPr lang="es-MX" sz="2400" dirty="0">
              <a:solidFill>
                <a:schemeClr val="tx1"/>
              </a:solidFill>
            </a:endParaRPr>
          </a:p>
        </p:txBody>
      </p:sp>
      <p:pic>
        <p:nvPicPr>
          <p:cNvPr id="20" name="19 Imagen" descr="notacion de diagramas de estado"/>
          <p:cNvPicPr/>
          <p:nvPr/>
        </p:nvPicPr>
        <p:blipFill>
          <a:blip r:embed="rId3">
            <a:lum bright="12000"/>
            <a:extLst>
              <a:ext uri="{28A0092B-C50C-407E-A947-70E740481C1C}">
                <a14:useLocalDpi xmlns:a14="http://schemas.microsoft.com/office/drawing/2010/main" val="0"/>
              </a:ext>
            </a:extLst>
          </a:blip>
          <a:srcRect/>
          <a:stretch>
            <a:fillRect/>
          </a:stretch>
        </p:blipFill>
        <p:spPr bwMode="auto">
          <a:xfrm>
            <a:off x="4050738" y="1490663"/>
            <a:ext cx="4090524" cy="4073010"/>
          </a:xfrm>
          <a:prstGeom prst="rect">
            <a:avLst/>
          </a:prstGeom>
          <a:noFill/>
          <a:ln>
            <a:noFill/>
          </a:ln>
        </p:spPr>
      </p:pic>
    </p:spTree>
    <p:extLst>
      <p:ext uri="{BB962C8B-B14F-4D97-AF65-F5344CB8AC3E}">
        <p14:creationId xmlns:p14="http://schemas.microsoft.com/office/powerpoint/2010/main" val="2709934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9191" y="1168382"/>
            <a:ext cx="9525000" cy="5661299"/>
          </a:xfrm>
          <a:prstGeom prst="rect">
            <a:avLst/>
          </a:prstGeom>
        </p:spPr>
      </p:pic>
      <p:sp>
        <p:nvSpPr>
          <p:cNvPr id="2" name="Title 1"/>
          <p:cNvSpPr>
            <a:spLocks noGrp="1"/>
          </p:cNvSpPr>
          <p:nvPr>
            <p:ph type="title"/>
          </p:nvPr>
        </p:nvSpPr>
        <p:spPr>
          <a:xfrm>
            <a:off x="345403" y="282988"/>
            <a:ext cx="11473200" cy="504000"/>
          </a:xfrm>
        </p:spPr>
        <p:txBody>
          <a:bodyPr>
            <a:noAutofit/>
          </a:bodyPr>
          <a:lstStyle/>
          <a:p>
            <a:pPr algn="r">
              <a:lnSpc>
                <a:spcPct val="100000"/>
              </a:lnSpc>
            </a:pPr>
            <a:r>
              <a:rPr lang="en-GB" dirty="0" smtClean="0">
                <a:solidFill>
                  <a:schemeClr val="tx1"/>
                </a:solidFill>
              </a:rPr>
              <a:t>                            </a:t>
            </a:r>
            <a:r>
              <a:rPr lang="es-MX" b="1" dirty="0" smtClean="0"/>
              <a:t>3.5 DIAGRAMA DE  ESTADO</a:t>
            </a:r>
            <a:endParaRPr lang="es-MX" b="1" dirty="0"/>
          </a:p>
        </p:txBody>
      </p:sp>
      <p:sp>
        <p:nvSpPr>
          <p:cNvPr id="11" name="Content Placeholder 2"/>
          <p:cNvSpPr txBox="1">
            <a:spLocks/>
          </p:cNvSpPr>
          <p:nvPr/>
        </p:nvSpPr>
        <p:spPr>
          <a:xfrm>
            <a:off x="8821139" y="3267441"/>
            <a:ext cx="3360183" cy="3352800"/>
          </a:xfrm>
          <a:prstGeom prst="ellipse">
            <a:avLst/>
          </a:prstGeom>
          <a:noFill/>
        </p:spPr>
        <p:style>
          <a:lnRef idx="0">
            <a:schemeClr val="accent5"/>
          </a:lnRef>
          <a:fillRef idx="3">
            <a:schemeClr val="accent5"/>
          </a:fillRef>
          <a:effectRef idx="3">
            <a:schemeClr val="accent5"/>
          </a:effectRef>
          <a:fontRef idx="minor">
            <a:schemeClr val="lt1"/>
          </a:fontRef>
        </p:style>
        <p:txBody>
          <a:bodyPr vert="horz" wrap="square" lIns="0" tIns="0" rIns="0" bIns="0" rtlCol="0" anchor="ctr">
            <a:noAutofit/>
          </a:bodyPr>
          <a:lstStyle>
            <a:lvl1pPr marL="0" indent="0" algn="l" defTabSz="685800" rtl="0" eaLnBrk="1" latinLnBrk="0" hangingPunct="1">
              <a:lnSpc>
                <a:spcPts val="1650"/>
              </a:lnSpc>
              <a:spcBef>
                <a:spcPts val="1650"/>
              </a:spcBef>
              <a:spcAft>
                <a:spcPts val="0"/>
              </a:spcAft>
              <a:buFont typeface="Arial" panose="020B0604020202020204" pitchFamily="34" charset="0"/>
              <a:buNone/>
              <a:defRPr sz="1500" kern="1200" baseline="0">
                <a:solidFill>
                  <a:schemeClr val="bg2"/>
                </a:solidFill>
                <a:latin typeface="+mn-lt"/>
                <a:ea typeface="+mn-ea"/>
                <a:cs typeface="+mn-cs"/>
              </a:defRPr>
            </a:lvl1pPr>
            <a:lvl2pPr marL="0" indent="0" algn="l" defTabSz="685800" rtl="0" eaLnBrk="1" latinLnBrk="0" hangingPunct="1">
              <a:lnSpc>
                <a:spcPts val="1650"/>
              </a:lnSpc>
              <a:spcBef>
                <a:spcPts val="1650"/>
              </a:spcBef>
              <a:spcAft>
                <a:spcPts val="0"/>
              </a:spcAft>
              <a:buFont typeface="Arial" panose="020B0604020202020204" pitchFamily="34" charset="0"/>
              <a:buNone/>
              <a:defRPr sz="1700" kern="1200">
                <a:solidFill>
                  <a:schemeClr val="tx2"/>
                </a:solidFill>
                <a:latin typeface="+mn-lt"/>
                <a:ea typeface="+mn-ea"/>
                <a:cs typeface="+mn-cs"/>
              </a:defRPr>
            </a:lvl2pPr>
            <a:lvl3pPr marL="135731" indent="-135731" algn="l" defTabSz="685800" rtl="0" eaLnBrk="1" latinLnBrk="0" hangingPunct="1">
              <a:lnSpc>
                <a:spcPts val="1650"/>
              </a:lnSpc>
              <a:spcBef>
                <a:spcPts val="1650"/>
              </a:spcBef>
              <a:spcAft>
                <a:spcPts val="0"/>
              </a:spcAft>
              <a:buClr>
                <a:schemeClr val="tx2"/>
              </a:buClr>
              <a:buFont typeface="Calibri" panose="020F0502020204030204" pitchFamily="34" charset="0"/>
              <a:buChar char="–"/>
              <a:defRPr sz="1500" kern="1200">
                <a:solidFill>
                  <a:schemeClr val="bg2"/>
                </a:solidFill>
                <a:latin typeface="+mn-lt"/>
                <a:ea typeface="+mn-ea"/>
                <a:cs typeface="+mn-cs"/>
              </a:defRPr>
            </a:lvl3pPr>
            <a:lvl4pPr marL="270272" indent="-134541" algn="l" defTabSz="685800" rtl="0" eaLnBrk="1" latinLnBrk="0" hangingPunct="1">
              <a:lnSpc>
                <a:spcPts val="1650"/>
              </a:lnSpc>
              <a:spcBef>
                <a:spcPts val="638"/>
              </a:spcBef>
              <a:buClr>
                <a:schemeClr val="tx2"/>
              </a:buClr>
              <a:buFont typeface="Calibri" panose="020F0502020204030204" pitchFamily="34" charset="0"/>
              <a:buChar char="–"/>
              <a:defRPr sz="1500" kern="1200">
                <a:solidFill>
                  <a:schemeClr val="bg2"/>
                </a:solidFill>
                <a:latin typeface="+mn-lt"/>
                <a:ea typeface="+mn-ea"/>
                <a:cs typeface="+mn-cs"/>
              </a:defRPr>
            </a:lvl4pPr>
            <a:lvl5pPr marL="0" indent="0" algn="l" defTabSz="685800" rtl="0" eaLnBrk="1" latinLnBrk="0" hangingPunct="1">
              <a:lnSpc>
                <a:spcPts val="1500"/>
              </a:lnSpc>
              <a:spcBef>
                <a:spcPts val="1500"/>
              </a:spcBef>
              <a:buFont typeface="Arial" panose="020B0604020202020204" pitchFamily="34" charset="0"/>
              <a:buNone/>
              <a:defRPr sz="1400" kern="1200">
                <a:solidFill>
                  <a:schemeClr val="bg2"/>
                </a:solidFill>
                <a:latin typeface="+mn-lt"/>
                <a:ea typeface="+mn-ea"/>
                <a:cs typeface="+mn-cs"/>
              </a:defRPr>
            </a:lvl5pPr>
            <a:lvl6pPr marL="0" indent="0" algn="l" defTabSz="685800" rtl="0" eaLnBrk="1" latinLnBrk="0" hangingPunct="1">
              <a:lnSpc>
                <a:spcPts val="1350"/>
              </a:lnSpc>
              <a:spcBef>
                <a:spcPts val="1350"/>
              </a:spcBef>
              <a:buFont typeface="Arial" panose="020B0604020202020204" pitchFamily="34" charset="0"/>
              <a:buNone/>
              <a:defRPr sz="1200" kern="1200">
                <a:solidFill>
                  <a:schemeClr val="bg2"/>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a:lnSpc>
                <a:spcPts val="1600"/>
              </a:lnSpc>
              <a:spcBef>
                <a:spcPts val="0"/>
              </a:spcBef>
            </a:pPr>
            <a:endParaRPr lang="en-GB" sz="1067" b="1" dirty="0">
              <a:solidFill>
                <a:schemeClr val="bg1"/>
              </a:solidFill>
            </a:endParaRPr>
          </a:p>
        </p:txBody>
      </p:sp>
      <p:sp>
        <p:nvSpPr>
          <p:cNvPr id="17" name="object 9"/>
          <p:cNvSpPr txBox="1"/>
          <p:nvPr/>
        </p:nvSpPr>
        <p:spPr>
          <a:xfrm>
            <a:off x="327179" y="1575366"/>
            <a:ext cx="2332012" cy="615553"/>
          </a:xfrm>
          <a:prstGeom prst="rect">
            <a:avLst/>
          </a:prstGeom>
        </p:spPr>
        <p:txBody>
          <a:bodyPr vert="horz" wrap="square" lIns="0" tIns="0" rIns="0" bIns="0" rtlCol="0">
            <a:spAutoFit/>
          </a:bodyPr>
          <a:lstStyle/>
          <a:p>
            <a:pPr marL="7694" marR="3076" indent="1155" defTabSz="553205">
              <a:lnSpc>
                <a:spcPts val="2400"/>
              </a:lnSpc>
            </a:pPr>
            <a:r>
              <a:rPr lang="en-GB" sz="2133" b="1" spc="-5" dirty="0" err="1">
                <a:solidFill>
                  <a:schemeClr val="bg1"/>
                </a:solidFill>
                <a:cs typeface="Calibri"/>
              </a:rPr>
              <a:t>Relação</a:t>
            </a:r>
            <a:r>
              <a:rPr lang="en-GB" sz="2133" b="1" spc="-5" dirty="0">
                <a:solidFill>
                  <a:schemeClr val="bg1"/>
                </a:solidFill>
                <a:cs typeface="Calibri"/>
              </a:rPr>
              <a:t> com </a:t>
            </a:r>
            <a:r>
              <a:rPr lang="en-GB" sz="2133" b="1" spc="-5" dirty="0" err="1">
                <a:solidFill>
                  <a:schemeClr val="bg1"/>
                </a:solidFill>
                <a:cs typeface="Calibri"/>
              </a:rPr>
              <a:t>investidores</a:t>
            </a:r>
            <a:endParaRPr lang="en-GB" sz="1600" spc="-5" dirty="0">
              <a:solidFill>
                <a:schemeClr val="bg1"/>
              </a:solidFill>
              <a:cs typeface="Calibri"/>
            </a:endParaRPr>
          </a:p>
        </p:txBody>
      </p:sp>
      <p:sp>
        <p:nvSpPr>
          <p:cNvPr id="19" name="Triangle isocèle 18"/>
          <p:cNvSpPr/>
          <p:nvPr/>
        </p:nvSpPr>
        <p:spPr>
          <a:xfrm rot="5400000">
            <a:off x="3201043" y="1714900"/>
            <a:ext cx="441571" cy="238701"/>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5" name="Connecteur droit 24"/>
          <p:cNvCxnSpPr/>
          <p:nvPr/>
        </p:nvCxnSpPr>
        <p:spPr>
          <a:xfrm>
            <a:off x="349282" y="5438917"/>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21" name="Rectangle 20"/>
          <p:cNvSpPr/>
          <p:nvPr/>
        </p:nvSpPr>
        <p:spPr>
          <a:xfrm>
            <a:off x="3873501" y="1714500"/>
            <a:ext cx="2451100" cy="51151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nSpc>
                <a:spcPts val="1867"/>
              </a:lnSpc>
              <a:spcAft>
                <a:spcPts val="800"/>
              </a:spcAft>
            </a:pPr>
            <a:r>
              <a:rPr lang="en-GB" sz="3733" dirty="0">
                <a:solidFill>
                  <a:schemeClr val="bg1"/>
                </a:solidFill>
              </a:rPr>
              <a:t>20% </a:t>
            </a:r>
            <a:r>
              <a:rPr lang="en-GB" sz="2400" dirty="0">
                <a:solidFill>
                  <a:schemeClr val="bg1"/>
                </a:solidFill>
              </a:rPr>
              <a:t/>
            </a:r>
            <a:br>
              <a:rPr lang="en-GB" sz="2400" dirty="0">
                <a:solidFill>
                  <a:schemeClr val="bg1"/>
                </a:solidFill>
              </a:rPr>
            </a:br>
            <a:r>
              <a:rPr lang="en-GB" sz="2400" dirty="0">
                <a:solidFill>
                  <a:schemeClr val="bg1"/>
                </a:solidFill>
              </a:rPr>
              <a:t>das </a:t>
            </a:r>
            <a:r>
              <a:rPr lang="en-GB" sz="2400" dirty="0" err="1">
                <a:solidFill>
                  <a:schemeClr val="bg1"/>
                </a:solidFill>
              </a:rPr>
              <a:t>empresas</a:t>
            </a:r>
            <a:r>
              <a:rPr lang="en-GB" sz="2400" dirty="0">
                <a:solidFill>
                  <a:schemeClr val="bg1"/>
                </a:solidFill>
              </a:rPr>
              <a:t> da Fortune 500 </a:t>
            </a:r>
            <a:r>
              <a:rPr lang="en-GB" sz="2400" dirty="0" err="1">
                <a:solidFill>
                  <a:schemeClr val="bg1"/>
                </a:solidFill>
              </a:rPr>
              <a:t>escolhem</a:t>
            </a:r>
            <a:r>
              <a:rPr lang="en-GB" sz="2400" dirty="0">
                <a:solidFill>
                  <a:schemeClr val="bg1"/>
                </a:solidFill>
              </a:rPr>
              <a:t> a </a:t>
            </a:r>
            <a:r>
              <a:rPr lang="en-GB" sz="2400" dirty="0" err="1">
                <a:solidFill>
                  <a:schemeClr val="bg1"/>
                </a:solidFill>
              </a:rPr>
              <a:t>Arkadin</a:t>
            </a:r>
            <a:r>
              <a:rPr lang="en-GB" sz="2400" dirty="0">
                <a:solidFill>
                  <a:schemeClr val="bg1"/>
                </a:solidFill>
              </a:rPr>
              <a:t> para </a:t>
            </a:r>
            <a:r>
              <a:rPr lang="en-GB" sz="2400" dirty="0" err="1">
                <a:solidFill>
                  <a:schemeClr val="bg1"/>
                </a:solidFill>
              </a:rPr>
              <a:t>seus</a:t>
            </a:r>
            <a:r>
              <a:rPr lang="en-GB" sz="2400" dirty="0">
                <a:solidFill>
                  <a:schemeClr val="bg1"/>
                </a:solidFill>
              </a:rPr>
              <a:t> </a:t>
            </a:r>
            <a:r>
              <a:rPr lang="en-GB" sz="2400" dirty="0" err="1">
                <a:solidFill>
                  <a:schemeClr val="bg1"/>
                </a:solidFill>
              </a:rPr>
              <a:t>anúncios</a:t>
            </a:r>
            <a:r>
              <a:rPr lang="en-GB" sz="2400" dirty="0">
                <a:solidFill>
                  <a:schemeClr val="bg1"/>
                </a:solidFill>
              </a:rPr>
              <a:t> a </a:t>
            </a:r>
            <a:r>
              <a:rPr lang="en-GB" sz="2400" dirty="0" err="1">
                <a:solidFill>
                  <a:schemeClr val="bg1"/>
                </a:solidFill>
              </a:rPr>
              <a:t>investidores</a:t>
            </a:r>
            <a:endParaRPr lang="en-GB" sz="2400" dirty="0">
              <a:solidFill>
                <a:schemeClr val="bg1"/>
              </a:solidFill>
            </a:endParaRPr>
          </a:p>
          <a:p>
            <a:pPr>
              <a:lnSpc>
                <a:spcPts val="2133"/>
              </a:lnSpc>
            </a:pPr>
            <a:endParaRPr lang="en-GB" sz="2400" dirty="0">
              <a:solidFill>
                <a:schemeClr val="bg1"/>
              </a:solidFill>
            </a:endParaRPr>
          </a:p>
          <a:p>
            <a:pPr>
              <a:lnSpc>
                <a:spcPts val="1867"/>
              </a:lnSpc>
              <a:spcAft>
                <a:spcPts val="800"/>
              </a:spcAft>
            </a:pPr>
            <a:r>
              <a:rPr lang="en-GB" sz="3733" dirty="0">
                <a:solidFill>
                  <a:schemeClr val="bg1"/>
                </a:solidFill>
              </a:rPr>
              <a:t>+ de 5000</a:t>
            </a:r>
            <a:r>
              <a:rPr lang="en-GB" sz="2400" dirty="0">
                <a:solidFill>
                  <a:schemeClr val="bg1"/>
                </a:solidFill>
              </a:rPr>
              <a:t/>
            </a:r>
            <a:br>
              <a:rPr lang="en-GB" sz="2400" dirty="0">
                <a:solidFill>
                  <a:schemeClr val="bg1"/>
                </a:solidFill>
              </a:rPr>
            </a:br>
            <a:r>
              <a:rPr lang="en-GB" sz="2400" dirty="0" err="1">
                <a:solidFill>
                  <a:schemeClr val="bg1"/>
                </a:solidFill>
              </a:rPr>
              <a:t>anúncios</a:t>
            </a:r>
            <a:r>
              <a:rPr lang="en-GB" sz="2400" dirty="0">
                <a:solidFill>
                  <a:schemeClr val="bg1"/>
                </a:solidFill>
              </a:rPr>
              <a:t> a </a:t>
            </a:r>
            <a:r>
              <a:rPr lang="en-GB" sz="2400" dirty="0" err="1">
                <a:solidFill>
                  <a:schemeClr val="bg1"/>
                </a:solidFill>
              </a:rPr>
              <a:t>investidores</a:t>
            </a:r>
            <a:r>
              <a:rPr lang="en-GB" sz="2400" dirty="0">
                <a:solidFill>
                  <a:schemeClr val="bg1"/>
                </a:solidFill>
              </a:rPr>
              <a:t> por </a:t>
            </a:r>
            <a:r>
              <a:rPr lang="en-GB" sz="2400" dirty="0" err="1">
                <a:solidFill>
                  <a:schemeClr val="bg1"/>
                </a:solidFill>
              </a:rPr>
              <a:t>ano</a:t>
            </a:r>
            <a:endParaRPr lang="en-GB" sz="2400" dirty="0">
              <a:solidFill>
                <a:schemeClr val="bg1"/>
              </a:solidFill>
            </a:endParaRPr>
          </a:p>
          <a:p>
            <a:pPr>
              <a:lnSpc>
                <a:spcPts val="2133"/>
              </a:lnSpc>
            </a:pPr>
            <a:endParaRPr lang="en-GB" sz="2400" dirty="0">
              <a:solidFill>
                <a:schemeClr val="bg1"/>
              </a:solidFill>
            </a:endParaRPr>
          </a:p>
          <a:p>
            <a:pPr>
              <a:lnSpc>
                <a:spcPts val="1867"/>
              </a:lnSpc>
              <a:spcAft>
                <a:spcPts val="800"/>
              </a:spcAft>
            </a:pPr>
            <a:r>
              <a:rPr lang="en-GB" sz="3733" dirty="0">
                <a:solidFill>
                  <a:schemeClr val="bg1"/>
                </a:solidFill>
              </a:rPr>
              <a:t>2500 </a:t>
            </a:r>
            <a:r>
              <a:rPr lang="en-GB" sz="2400" dirty="0">
                <a:solidFill>
                  <a:schemeClr val="bg1"/>
                </a:solidFill>
              </a:rPr>
              <a:t/>
            </a:r>
            <a:br>
              <a:rPr lang="en-GB" sz="2400" dirty="0">
                <a:solidFill>
                  <a:schemeClr val="bg1"/>
                </a:solidFill>
              </a:rPr>
            </a:br>
            <a:r>
              <a:rPr lang="en-GB" sz="2400" dirty="0" err="1" smtClean="0">
                <a:solidFill>
                  <a:schemeClr val="bg1"/>
                </a:solidFill>
              </a:rPr>
              <a:t>companias</a:t>
            </a:r>
            <a:r>
              <a:rPr lang="en-GB" sz="2400" dirty="0" smtClean="0">
                <a:solidFill>
                  <a:schemeClr val="bg1"/>
                </a:solidFill>
              </a:rPr>
              <a:t> </a:t>
            </a:r>
            <a:r>
              <a:rPr lang="en-GB" sz="2400" dirty="0" err="1">
                <a:solidFill>
                  <a:schemeClr val="bg1"/>
                </a:solidFill>
              </a:rPr>
              <a:t>confiam</a:t>
            </a:r>
            <a:r>
              <a:rPr lang="en-GB" sz="2400" dirty="0">
                <a:solidFill>
                  <a:schemeClr val="bg1"/>
                </a:solidFill>
              </a:rPr>
              <a:t> </a:t>
            </a:r>
            <a:r>
              <a:rPr lang="en-GB" sz="2400" dirty="0" err="1">
                <a:solidFill>
                  <a:schemeClr val="bg1"/>
                </a:solidFill>
              </a:rPr>
              <a:t>na</a:t>
            </a:r>
            <a:r>
              <a:rPr lang="en-GB" sz="2400" dirty="0">
                <a:solidFill>
                  <a:schemeClr val="bg1"/>
                </a:solidFill>
              </a:rPr>
              <a:t> </a:t>
            </a:r>
            <a:r>
              <a:rPr lang="en-GB" sz="2400" dirty="0" err="1">
                <a:solidFill>
                  <a:schemeClr val="bg1"/>
                </a:solidFill>
              </a:rPr>
              <a:t>Arkadin</a:t>
            </a:r>
            <a:r>
              <a:rPr lang="en-GB" sz="2400" dirty="0">
                <a:solidFill>
                  <a:schemeClr val="bg1"/>
                </a:solidFill>
              </a:rPr>
              <a:t> para </a:t>
            </a:r>
            <a:r>
              <a:rPr lang="en-GB" sz="2400" dirty="0" err="1">
                <a:solidFill>
                  <a:schemeClr val="bg1"/>
                </a:solidFill>
              </a:rPr>
              <a:t>fazer</a:t>
            </a:r>
            <a:r>
              <a:rPr lang="en-GB" sz="2400" dirty="0">
                <a:solidFill>
                  <a:schemeClr val="bg1"/>
                </a:solidFill>
              </a:rPr>
              <a:t> </a:t>
            </a:r>
            <a:r>
              <a:rPr lang="en-GB" sz="2400" dirty="0" err="1">
                <a:solidFill>
                  <a:schemeClr val="bg1"/>
                </a:solidFill>
              </a:rPr>
              <a:t>seus</a:t>
            </a:r>
            <a:r>
              <a:rPr lang="en-GB" sz="2400" dirty="0">
                <a:solidFill>
                  <a:schemeClr val="bg1"/>
                </a:solidFill>
              </a:rPr>
              <a:t> </a:t>
            </a:r>
            <a:r>
              <a:rPr lang="en-GB" sz="2400" dirty="0" err="1">
                <a:solidFill>
                  <a:schemeClr val="bg1"/>
                </a:solidFill>
              </a:rPr>
              <a:t>anúncios</a:t>
            </a:r>
            <a:r>
              <a:rPr lang="en-GB" sz="2400" dirty="0">
                <a:solidFill>
                  <a:schemeClr val="bg1"/>
                </a:solidFill>
              </a:rPr>
              <a:t> a </a:t>
            </a:r>
            <a:r>
              <a:rPr lang="en-GB" sz="2400" dirty="0" err="1">
                <a:solidFill>
                  <a:schemeClr val="bg1"/>
                </a:solidFill>
              </a:rPr>
              <a:t>investidores</a:t>
            </a:r>
            <a:endParaRPr lang="en-GB" sz="2400" b="1" dirty="0">
              <a:solidFill>
                <a:schemeClr val="bg1"/>
              </a:solidFill>
            </a:endParaRPr>
          </a:p>
        </p:txBody>
      </p:sp>
      <p:pic>
        <p:nvPicPr>
          <p:cNvPr id="23" name="Imagen 22"/>
          <p:cNvPicPr>
            <a:picLocks noChangeAspect="1"/>
          </p:cNvPicPr>
          <p:nvPr/>
        </p:nvPicPr>
        <p:blipFill rotWithShape="1">
          <a:blip r:embed="rId3">
            <a:duotone>
              <a:prstClr val="black"/>
              <a:schemeClr val="accent5">
                <a:tint val="45000"/>
                <a:satMod val="400000"/>
              </a:schemeClr>
            </a:duotone>
            <a:extLst>
              <a:ext uri="{28A0092B-C50C-407E-A947-70E740481C1C}">
                <a14:useLocalDpi xmlns:a14="http://schemas.microsoft.com/office/drawing/2010/main" val="0"/>
              </a:ext>
            </a:extLst>
          </a:blip>
          <a:srcRect r="43897"/>
          <a:stretch/>
        </p:blipFill>
        <p:spPr>
          <a:xfrm>
            <a:off x="2681294" y="1182392"/>
            <a:ext cx="5343769" cy="5675608"/>
          </a:xfrm>
          <a:prstGeom prst="rect">
            <a:avLst/>
          </a:prstGeom>
        </p:spPr>
      </p:pic>
      <p:sp>
        <p:nvSpPr>
          <p:cNvPr id="4" name="Rectangle 3"/>
          <p:cNvSpPr/>
          <p:nvPr/>
        </p:nvSpPr>
        <p:spPr>
          <a:xfrm>
            <a:off x="0" y="1168233"/>
            <a:ext cx="3367315" cy="1432070"/>
          </a:xfrm>
          <a:prstGeom prst="rect">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18" name="Connecteur droit 17"/>
          <p:cNvCxnSpPr/>
          <p:nvPr/>
        </p:nvCxnSpPr>
        <p:spPr>
          <a:xfrm>
            <a:off x="345403" y="3986721"/>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28" name="object 9"/>
          <p:cNvSpPr txBox="1"/>
          <p:nvPr/>
        </p:nvSpPr>
        <p:spPr>
          <a:xfrm>
            <a:off x="471547" y="1456492"/>
            <a:ext cx="2564443" cy="307777"/>
          </a:xfrm>
          <a:prstGeom prst="rect">
            <a:avLst/>
          </a:prstGeom>
        </p:spPr>
        <p:txBody>
          <a:bodyPr vert="horz" wrap="square" lIns="0" tIns="0" rIns="0" bIns="0" rtlCol="0">
            <a:spAutoFit/>
          </a:bodyPr>
          <a:lstStyle/>
          <a:p>
            <a:pPr marL="7694" marR="3076" indent="1155" algn="ctr" defTabSz="553205">
              <a:lnSpc>
                <a:spcPts val="2400"/>
              </a:lnSpc>
            </a:pPr>
            <a:r>
              <a:rPr lang="en-GB" sz="2400" b="1" spc="-5" dirty="0" smtClean="0">
                <a:solidFill>
                  <a:schemeClr val="bg1"/>
                </a:solidFill>
                <a:cs typeface="Calibri"/>
              </a:rPr>
              <a:t>DEFINICION</a:t>
            </a:r>
            <a:endParaRPr lang="en-GB" sz="2400" b="1" spc="-5" dirty="0">
              <a:solidFill>
                <a:schemeClr val="bg1"/>
              </a:solidFill>
              <a:cs typeface="Calibri"/>
            </a:endParaRPr>
          </a:p>
        </p:txBody>
      </p:sp>
      <p:sp>
        <p:nvSpPr>
          <p:cNvPr id="14" name="Rectangle 13"/>
          <p:cNvSpPr/>
          <p:nvPr/>
        </p:nvSpPr>
        <p:spPr>
          <a:xfrm>
            <a:off x="0" y="2597885"/>
            <a:ext cx="3367315"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Rectangle 14"/>
          <p:cNvSpPr/>
          <p:nvPr/>
        </p:nvSpPr>
        <p:spPr>
          <a:xfrm>
            <a:off x="-2" y="4014680"/>
            <a:ext cx="3367317"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6" name="Rectangle 15"/>
          <p:cNvSpPr/>
          <p:nvPr/>
        </p:nvSpPr>
        <p:spPr>
          <a:xfrm>
            <a:off x="-2" y="5438917"/>
            <a:ext cx="3367317" cy="14190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9" name="Connecteur droit 17"/>
          <p:cNvCxnSpPr/>
          <p:nvPr/>
        </p:nvCxnSpPr>
        <p:spPr>
          <a:xfrm>
            <a:off x="517943" y="3844283"/>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Connecteur droit 17"/>
          <p:cNvCxnSpPr/>
          <p:nvPr/>
        </p:nvCxnSpPr>
        <p:spPr>
          <a:xfrm>
            <a:off x="540046" y="5247968"/>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Connecteur droit 17"/>
          <p:cNvCxnSpPr/>
          <p:nvPr/>
        </p:nvCxnSpPr>
        <p:spPr>
          <a:xfrm>
            <a:off x="540046" y="2408515"/>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Connecteur droit 17"/>
          <p:cNvCxnSpPr/>
          <p:nvPr/>
        </p:nvCxnSpPr>
        <p:spPr>
          <a:xfrm>
            <a:off x="540046" y="6618430"/>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22" name="Triangle isocèle 18"/>
          <p:cNvSpPr/>
          <p:nvPr/>
        </p:nvSpPr>
        <p:spPr>
          <a:xfrm rot="5400000">
            <a:off x="3288658" y="1744737"/>
            <a:ext cx="331178" cy="179026"/>
          </a:xfrm>
          <a:prstGeom prst="triangle">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Rectangle 20"/>
          <p:cNvSpPr/>
          <p:nvPr/>
        </p:nvSpPr>
        <p:spPr>
          <a:xfrm>
            <a:off x="3721377" y="1456492"/>
            <a:ext cx="4054375" cy="2935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just">
              <a:lnSpc>
                <a:spcPct val="150000"/>
              </a:lnSpc>
            </a:pPr>
            <a:r>
              <a:rPr lang="es-MX" sz="2400" dirty="0"/>
              <a:t>Un diagrama de estados es un diagrama utilizado para determinar cada una de las rutas o caminos que puede tomar un movimiento de información luego de ejecutarse cada proceso.</a:t>
            </a:r>
          </a:p>
          <a:p>
            <a:pPr lvl="0" algn="just"/>
            <a:endParaRPr lang="es-MX" sz="2400" u="sng" dirty="0"/>
          </a:p>
        </p:txBody>
      </p:sp>
    </p:spTree>
    <p:extLst>
      <p:ext uri="{BB962C8B-B14F-4D97-AF65-F5344CB8AC3E}">
        <p14:creationId xmlns:p14="http://schemas.microsoft.com/office/powerpoint/2010/main" val="4097780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9191" y="1168382"/>
            <a:ext cx="9525000" cy="5661299"/>
          </a:xfrm>
          <a:prstGeom prst="rect">
            <a:avLst/>
          </a:prstGeom>
        </p:spPr>
      </p:pic>
      <p:pic>
        <p:nvPicPr>
          <p:cNvPr id="26" name="Imagen 25"/>
          <p:cNvPicPr>
            <a:picLocks noChangeAspect="1"/>
          </p:cNvPicPr>
          <p:nvPr/>
        </p:nvPicPr>
        <p:blipFill rotWithShape="1">
          <a:blip r:embed="rId3">
            <a:duotone>
              <a:prstClr val="black"/>
              <a:schemeClr val="accent5">
                <a:tint val="45000"/>
                <a:satMod val="400000"/>
              </a:schemeClr>
            </a:duotone>
            <a:extLst>
              <a:ext uri="{28A0092B-C50C-407E-A947-70E740481C1C}">
                <a14:useLocalDpi xmlns:a14="http://schemas.microsoft.com/office/drawing/2010/main" val="0"/>
              </a:ext>
            </a:extLst>
          </a:blip>
          <a:srcRect r="43897"/>
          <a:stretch/>
        </p:blipFill>
        <p:spPr>
          <a:xfrm>
            <a:off x="2681293" y="1168233"/>
            <a:ext cx="5343769" cy="5675608"/>
          </a:xfrm>
          <a:prstGeom prst="rect">
            <a:avLst/>
          </a:prstGeom>
        </p:spPr>
      </p:pic>
      <p:sp>
        <p:nvSpPr>
          <p:cNvPr id="2" name="Title 1"/>
          <p:cNvSpPr>
            <a:spLocks noGrp="1"/>
          </p:cNvSpPr>
          <p:nvPr>
            <p:ph type="title"/>
          </p:nvPr>
        </p:nvSpPr>
        <p:spPr>
          <a:xfrm>
            <a:off x="345403" y="282988"/>
            <a:ext cx="11473200" cy="504000"/>
          </a:xfrm>
        </p:spPr>
        <p:txBody>
          <a:bodyPr>
            <a:noAutofit/>
          </a:bodyPr>
          <a:lstStyle/>
          <a:p>
            <a:pPr algn="r"/>
            <a:r>
              <a:rPr lang="es-MX" b="1" dirty="0"/>
              <a:t>3.5 DIAGRAMA </a:t>
            </a:r>
            <a:r>
              <a:rPr lang="es-MX" b="1" dirty="0" smtClean="0"/>
              <a:t>DE ESTADO</a:t>
            </a:r>
            <a:endParaRPr lang="en-GB" i="1" dirty="0">
              <a:solidFill>
                <a:schemeClr val="tx1"/>
              </a:solidFill>
            </a:endParaRPr>
          </a:p>
        </p:txBody>
      </p:sp>
      <p:sp>
        <p:nvSpPr>
          <p:cNvPr id="11" name="Content Placeholder 2"/>
          <p:cNvSpPr txBox="1">
            <a:spLocks/>
          </p:cNvSpPr>
          <p:nvPr/>
        </p:nvSpPr>
        <p:spPr>
          <a:xfrm>
            <a:off x="8821139" y="3267441"/>
            <a:ext cx="3360183" cy="3352800"/>
          </a:xfrm>
          <a:prstGeom prst="ellipse">
            <a:avLst/>
          </a:prstGeom>
          <a:noFill/>
        </p:spPr>
        <p:style>
          <a:lnRef idx="0">
            <a:schemeClr val="accent5"/>
          </a:lnRef>
          <a:fillRef idx="3">
            <a:schemeClr val="accent5"/>
          </a:fillRef>
          <a:effectRef idx="3">
            <a:schemeClr val="accent5"/>
          </a:effectRef>
          <a:fontRef idx="minor">
            <a:schemeClr val="lt1"/>
          </a:fontRef>
        </p:style>
        <p:txBody>
          <a:bodyPr vert="horz" wrap="square" lIns="0" tIns="0" rIns="0" bIns="0" rtlCol="0" anchor="ctr">
            <a:noAutofit/>
          </a:bodyPr>
          <a:lstStyle>
            <a:lvl1pPr marL="0" indent="0" algn="l" defTabSz="685800" rtl="0" eaLnBrk="1" latinLnBrk="0" hangingPunct="1">
              <a:lnSpc>
                <a:spcPts val="1650"/>
              </a:lnSpc>
              <a:spcBef>
                <a:spcPts val="1650"/>
              </a:spcBef>
              <a:spcAft>
                <a:spcPts val="0"/>
              </a:spcAft>
              <a:buFont typeface="Arial" panose="020B0604020202020204" pitchFamily="34" charset="0"/>
              <a:buNone/>
              <a:defRPr sz="1500" kern="1200" baseline="0">
                <a:solidFill>
                  <a:schemeClr val="bg2"/>
                </a:solidFill>
                <a:latin typeface="+mn-lt"/>
                <a:ea typeface="+mn-ea"/>
                <a:cs typeface="+mn-cs"/>
              </a:defRPr>
            </a:lvl1pPr>
            <a:lvl2pPr marL="0" indent="0" algn="l" defTabSz="685800" rtl="0" eaLnBrk="1" latinLnBrk="0" hangingPunct="1">
              <a:lnSpc>
                <a:spcPts val="1650"/>
              </a:lnSpc>
              <a:spcBef>
                <a:spcPts val="1650"/>
              </a:spcBef>
              <a:spcAft>
                <a:spcPts val="0"/>
              </a:spcAft>
              <a:buFont typeface="Arial" panose="020B0604020202020204" pitchFamily="34" charset="0"/>
              <a:buNone/>
              <a:defRPr sz="1700" kern="1200">
                <a:solidFill>
                  <a:schemeClr val="tx2"/>
                </a:solidFill>
                <a:latin typeface="+mn-lt"/>
                <a:ea typeface="+mn-ea"/>
                <a:cs typeface="+mn-cs"/>
              </a:defRPr>
            </a:lvl2pPr>
            <a:lvl3pPr marL="135731" indent="-135731" algn="l" defTabSz="685800" rtl="0" eaLnBrk="1" latinLnBrk="0" hangingPunct="1">
              <a:lnSpc>
                <a:spcPts val="1650"/>
              </a:lnSpc>
              <a:spcBef>
                <a:spcPts val="1650"/>
              </a:spcBef>
              <a:spcAft>
                <a:spcPts val="0"/>
              </a:spcAft>
              <a:buClr>
                <a:schemeClr val="tx2"/>
              </a:buClr>
              <a:buFont typeface="Calibri" panose="020F0502020204030204" pitchFamily="34" charset="0"/>
              <a:buChar char="–"/>
              <a:defRPr sz="1500" kern="1200">
                <a:solidFill>
                  <a:schemeClr val="bg2"/>
                </a:solidFill>
                <a:latin typeface="+mn-lt"/>
                <a:ea typeface="+mn-ea"/>
                <a:cs typeface="+mn-cs"/>
              </a:defRPr>
            </a:lvl3pPr>
            <a:lvl4pPr marL="270272" indent="-134541" algn="l" defTabSz="685800" rtl="0" eaLnBrk="1" latinLnBrk="0" hangingPunct="1">
              <a:lnSpc>
                <a:spcPts val="1650"/>
              </a:lnSpc>
              <a:spcBef>
                <a:spcPts val="638"/>
              </a:spcBef>
              <a:buClr>
                <a:schemeClr val="tx2"/>
              </a:buClr>
              <a:buFont typeface="Calibri" panose="020F0502020204030204" pitchFamily="34" charset="0"/>
              <a:buChar char="–"/>
              <a:defRPr sz="1500" kern="1200">
                <a:solidFill>
                  <a:schemeClr val="bg2"/>
                </a:solidFill>
                <a:latin typeface="+mn-lt"/>
                <a:ea typeface="+mn-ea"/>
                <a:cs typeface="+mn-cs"/>
              </a:defRPr>
            </a:lvl4pPr>
            <a:lvl5pPr marL="0" indent="0" algn="l" defTabSz="685800" rtl="0" eaLnBrk="1" latinLnBrk="0" hangingPunct="1">
              <a:lnSpc>
                <a:spcPts val="1500"/>
              </a:lnSpc>
              <a:spcBef>
                <a:spcPts val="1500"/>
              </a:spcBef>
              <a:buFont typeface="Arial" panose="020B0604020202020204" pitchFamily="34" charset="0"/>
              <a:buNone/>
              <a:defRPr sz="1400" kern="1200">
                <a:solidFill>
                  <a:schemeClr val="bg2"/>
                </a:solidFill>
                <a:latin typeface="+mn-lt"/>
                <a:ea typeface="+mn-ea"/>
                <a:cs typeface="+mn-cs"/>
              </a:defRPr>
            </a:lvl5pPr>
            <a:lvl6pPr marL="0" indent="0" algn="l" defTabSz="685800" rtl="0" eaLnBrk="1" latinLnBrk="0" hangingPunct="1">
              <a:lnSpc>
                <a:spcPts val="1350"/>
              </a:lnSpc>
              <a:spcBef>
                <a:spcPts val="1350"/>
              </a:spcBef>
              <a:buFont typeface="Arial" panose="020B0604020202020204" pitchFamily="34" charset="0"/>
              <a:buNone/>
              <a:defRPr sz="1200" kern="1200">
                <a:solidFill>
                  <a:schemeClr val="bg2"/>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a:lnSpc>
                <a:spcPts val="1600"/>
              </a:lnSpc>
              <a:spcBef>
                <a:spcPts val="0"/>
              </a:spcBef>
            </a:pPr>
            <a:endParaRPr lang="en-GB" sz="1067" b="1" dirty="0">
              <a:solidFill>
                <a:schemeClr val="bg1"/>
              </a:solidFill>
            </a:endParaRPr>
          </a:p>
        </p:txBody>
      </p:sp>
      <p:sp>
        <p:nvSpPr>
          <p:cNvPr id="17" name="object 9"/>
          <p:cNvSpPr txBox="1"/>
          <p:nvPr/>
        </p:nvSpPr>
        <p:spPr>
          <a:xfrm>
            <a:off x="327179" y="1575366"/>
            <a:ext cx="2332012" cy="615553"/>
          </a:xfrm>
          <a:prstGeom prst="rect">
            <a:avLst/>
          </a:prstGeom>
        </p:spPr>
        <p:txBody>
          <a:bodyPr vert="horz" wrap="square" lIns="0" tIns="0" rIns="0" bIns="0" rtlCol="0">
            <a:spAutoFit/>
          </a:bodyPr>
          <a:lstStyle/>
          <a:p>
            <a:pPr marL="7694" marR="3076" indent="1155" defTabSz="553205">
              <a:lnSpc>
                <a:spcPts val="2400"/>
              </a:lnSpc>
            </a:pPr>
            <a:r>
              <a:rPr lang="en-GB" sz="2133" b="1" spc="-5" dirty="0" err="1">
                <a:solidFill>
                  <a:schemeClr val="bg1"/>
                </a:solidFill>
                <a:cs typeface="Calibri"/>
              </a:rPr>
              <a:t>Relação</a:t>
            </a:r>
            <a:r>
              <a:rPr lang="en-GB" sz="2133" b="1" spc="-5" dirty="0">
                <a:solidFill>
                  <a:schemeClr val="bg1"/>
                </a:solidFill>
                <a:cs typeface="Calibri"/>
              </a:rPr>
              <a:t> com </a:t>
            </a:r>
            <a:r>
              <a:rPr lang="en-GB" sz="2133" b="1" spc="-5" dirty="0" err="1">
                <a:solidFill>
                  <a:schemeClr val="bg1"/>
                </a:solidFill>
                <a:cs typeface="Calibri"/>
              </a:rPr>
              <a:t>investidores</a:t>
            </a:r>
            <a:endParaRPr lang="en-GB" sz="1600" spc="-5" dirty="0">
              <a:solidFill>
                <a:schemeClr val="bg1"/>
              </a:solidFill>
              <a:cs typeface="Calibri"/>
            </a:endParaRPr>
          </a:p>
        </p:txBody>
      </p:sp>
      <p:sp>
        <p:nvSpPr>
          <p:cNvPr id="19" name="Triangle isocèle 18"/>
          <p:cNvSpPr/>
          <p:nvPr/>
        </p:nvSpPr>
        <p:spPr>
          <a:xfrm rot="5400000">
            <a:off x="3201043" y="1714900"/>
            <a:ext cx="441571" cy="238701"/>
          </a:xfrm>
          <a:prstGeom prst="triangle">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5" name="Connecteur droit 24"/>
          <p:cNvCxnSpPr/>
          <p:nvPr/>
        </p:nvCxnSpPr>
        <p:spPr>
          <a:xfrm>
            <a:off x="349282" y="5438917"/>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0" y="1168233"/>
            <a:ext cx="3367315" cy="1432070"/>
          </a:xfrm>
          <a:prstGeom prst="rect">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t>ELEMENTOS </a:t>
            </a:r>
            <a:endParaRPr lang="fr-FR" sz="2400" dirty="0"/>
          </a:p>
        </p:txBody>
      </p:sp>
      <p:cxnSp>
        <p:nvCxnSpPr>
          <p:cNvPr id="18" name="Connecteur droit 17"/>
          <p:cNvCxnSpPr/>
          <p:nvPr/>
        </p:nvCxnSpPr>
        <p:spPr>
          <a:xfrm>
            <a:off x="345403" y="3986721"/>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2597885"/>
            <a:ext cx="3367315"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Rectangle 14"/>
          <p:cNvSpPr/>
          <p:nvPr/>
        </p:nvSpPr>
        <p:spPr>
          <a:xfrm>
            <a:off x="-2" y="4014680"/>
            <a:ext cx="3367317"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9" name="Connecteur droit 17"/>
          <p:cNvCxnSpPr/>
          <p:nvPr/>
        </p:nvCxnSpPr>
        <p:spPr>
          <a:xfrm>
            <a:off x="517943" y="3844283"/>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Connecteur droit 17"/>
          <p:cNvCxnSpPr/>
          <p:nvPr/>
        </p:nvCxnSpPr>
        <p:spPr>
          <a:xfrm>
            <a:off x="540046" y="5247968"/>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Connecteur droit 17"/>
          <p:cNvCxnSpPr/>
          <p:nvPr/>
        </p:nvCxnSpPr>
        <p:spPr>
          <a:xfrm>
            <a:off x="540046" y="2408515"/>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Connecteur droit 17"/>
          <p:cNvCxnSpPr/>
          <p:nvPr/>
        </p:nvCxnSpPr>
        <p:spPr>
          <a:xfrm>
            <a:off x="540046" y="6618430"/>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608" y="5438917"/>
            <a:ext cx="3367317" cy="14190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p:txBody>
      </p:sp>
      <p:sp>
        <p:nvSpPr>
          <p:cNvPr id="27" name="Rectangle 20"/>
          <p:cNvSpPr/>
          <p:nvPr/>
        </p:nvSpPr>
        <p:spPr>
          <a:xfrm>
            <a:off x="3541179" y="1318875"/>
            <a:ext cx="4600084" cy="42447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342900" indent="-342900">
              <a:lnSpc>
                <a:spcPct val="150000"/>
              </a:lnSpc>
              <a:buFont typeface="Wingdings" panose="05000000000000000000" pitchFamily="2" charset="2"/>
              <a:buChar char="Ø"/>
            </a:pPr>
            <a:r>
              <a:rPr lang="es-MX" sz="2400" dirty="0" smtClean="0"/>
              <a:t>Estado </a:t>
            </a:r>
          </a:p>
          <a:p>
            <a:pPr marL="342900" indent="-342900">
              <a:lnSpc>
                <a:spcPct val="150000"/>
              </a:lnSpc>
              <a:buFont typeface="Wingdings" panose="05000000000000000000" pitchFamily="2" charset="2"/>
              <a:buChar char="Ø"/>
            </a:pPr>
            <a:r>
              <a:rPr lang="es-MX" sz="2400" dirty="0" smtClean="0"/>
              <a:t>Eventos</a:t>
            </a:r>
          </a:p>
          <a:p>
            <a:pPr marL="342900" indent="-342900">
              <a:lnSpc>
                <a:spcPct val="150000"/>
              </a:lnSpc>
              <a:buFont typeface="Wingdings" panose="05000000000000000000" pitchFamily="2" charset="2"/>
              <a:buChar char="Ø"/>
            </a:pPr>
            <a:r>
              <a:rPr lang="es-MX" sz="2400" dirty="0" smtClean="0"/>
              <a:t>Envió de mensajes</a:t>
            </a:r>
          </a:p>
          <a:p>
            <a:pPr marL="342900" indent="-342900">
              <a:lnSpc>
                <a:spcPct val="150000"/>
              </a:lnSpc>
              <a:buFont typeface="Wingdings" panose="05000000000000000000" pitchFamily="2" charset="2"/>
              <a:buChar char="Ø"/>
            </a:pPr>
            <a:r>
              <a:rPr lang="es-MX" sz="2400" dirty="0" smtClean="0"/>
              <a:t>Transición simple</a:t>
            </a:r>
          </a:p>
          <a:p>
            <a:pPr marL="342900" indent="-342900">
              <a:lnSpc>
                <a:spcPct val="150000"/>
              </a:lnSpc>
              <a:buFont typeface="Wingdings" panose="05000000000000000000" pitchFamily="2" charset="2"/>
              <a:buChar char="Ø"/>
            </a:pPr>
            <a:r>
              <a:rPr lang="es-MX" sz="2400" dirty="0" smtClean="0"/>
              <a:t>Transición interna</a:t>
            </a:r>
          </a:p>
          <a:p>
            <a:pPr marL="342900" indent="-342900">
              <a:lnSpc>
                <a:spcPct val="150000"/>
              </a:lnSpc>
              <a:buFont typeface="Wingdings" panose="05000000000000000000" pitchFamily="2" charset="2"/>
              <a:buChar char="Ø"/>
            </a:pPr>
            <a:r>
              <a:rPr lang="es-MX" sz="2400" dirty="0" smtClean="0"/>
              <a:t>Acciones</a:t>
            </a:r>
          </a:p>
          <a:p>
            <a:pPr marL="342900" indent="-342900">
              <a:lnSpc>
                <a:spcPct val="150000"/>
              </a:lnSpc>
              <a:buFont typeface="Wingdings" panose="05000000000000000000" pitchFamily="2" charset="2"/>
              <a:buChar char="Ø"/>
            </a:pPr>
            <a:r>
              <a:rPr lang="es-MX" sz="2400" dirty="0" err="1" smtClean="0"/>
              <a:t>Subestados</a:t>
            </a:r>
            <a:endParaRPr lang="es-MX" sz="2400" dirty="0" smtClean="0"/>
          </a:p>
          <a:p>
            <a:pPr marL="342900" indent="-342900">
              <a:lnSpc>
                <a:spcPct val="150000"/>
              </a:lnSpc>
              <a:buFont typeface="Wingdings" panose="05000000000000000000" pitchFamily="2" charset="2"/>
              <a:buChar char="Ø"/>
            </a:pPr>
            <a:r>
              <a:rPr lang="es-MX" sz="2400" dirty="0" smtClean="0"/>
              <a:t>Transacción Compleja</a:t>
            </a:r>
          </a:p>
          <a:p>
            <a:pPr marL="342900" indent="-342900">
              <a:lnSpc>
                <a:spcPct val="150000"/>
              </a:lnSpc>
              <a:buFont typeface="Wingdings" panose="05000000000000000000" pitchFamily="2" charset="2"/>
              <a:buChar char="Ø"/>
            </a:pPr>
            <a:r>
              <a:rPr lang="es-MX" sz="2400" dirty="0" smtClean="0"/>
              <a:t>Transición a estado anidado</a:t>
            </a:r>
          </a:p>
          <a:p>
            <a:pPr marL="342900" indent="-342900">
              <a:lnSpc>
                <a:spcPct val="150000"/>
              </a:lnSpc>
              <a:buFont typeface="Wingdings" panose="05000000000000000000" pitchFamily="2" charset="2"/>
              <a:buChar char="Ø"/>
            </a:pPr>
            <a:r>
              <a:rPr lang="es-MX" sz="2400" dirty="0" smtClean="0"/>
              <a:t>Transiciones temporizada</a:t>
            </a:r>
          </a:p>
        </p:txBody>
      </p:sp>
    </p:spTree>
    <p:extLst>
      <p:ext uri="{BB962C8B-B14F-4D97-AF65-F5344CB8AC3E}">
        <p14:creationId xmlns:p14="http://schemas.microsoft.com/office/powerpoint/2010/main" val="18934280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403" y="282988"/>
            <a:ext cx="11473200" cy="504000"/>
          </a:xfrm>
        </p:spPr>
        <p:txBody>
          <a:bodyPr>
            <a:noAutofit/>
          </a:bodyPr>
          <a:lstStyle/>
          <a:p>
            <a:pPr algn="r"/>
            <a:r>
              <a:rPr lang="es-MX" b="1" dirty="0"/>
              <a:t>3.5 DIAGRAMA DE </a:t>
            </a:r>
            <a:r>
              <a:rPr lang="es-MX" b="1" dirty="0" smtClean="0"/>
              <a:t>ESTADO</a:t>
            </a:r>
            <a:endParaRPr lang="en-GB" i="1" dirty="0">
              <a:solidFill>
                <a:schemeClr val="tx1"/>
              </a:solidFill>
            </a:endParaRPr>
          </a:p>
        </p:txBody>
      </p:sp>
      <p:sp>
        <p:nvSpPr>
          <p:cNvPr id="17" name="object 9"/>
          <p:cNvSpPr txBox="1"/>
          <p:nvPr/>
        </p:nvSpPr>
        <p:spPr>
          <a:xfrm>
            <a:off x="327179" y="1575366"/>
            <a:ext cx="2332012" cy="615553"/>
          </a:xfrm>
          <a:prstGeom prst="rect">
            <a:avLst/>
          </a:prstGeom>
        </p:spPr>
        <p:txBody>
          <a:bodyPr vert="horz" wrap="square" lIns="0" tIns="0" rIns="0" bIns="0" rtlCol="0">
            <a:spAutoFit/>
          </a:bodyPr>
          <a:lstStyle/>
          <a:p>
            <a:pPr marL="7694" marR="3076" indent="1155" defTabSz="553205">
              <a:lnSpc>
                <a:spcPts val="2400"/>
              </a:lnSpc>
            </a:pPr>
            <a:r>
              <a:rPr lang="en-GB" sz="2133" b="1" spc="-5" dirty="0" err="1">
                <a:solidFill>
                  <a:schemeClr val="bg1"/>
                </a:solidFill>
                <a:cs typeface="Calibri"/>
              </a:rPr>
              <a:t>Relação</a:t>
            </a:r>
            <a:r>
              <a:rPr lang="en-GB" sz="2133" b="1" spc="-5" dirty="0">
                <a:solidFill>
                  <a:schemeClr val="bg1"/>
                </a:solidFill>
                <a:cs typeface="Calibri"/>
              </a:rPr>
              <a:t> com </a:t>
            </a:r>
            <a:r>
              <a:rPr lang="en-GB" sz="2133" b="1" spc="-5" dirty="0" err="1">
                <a:solidFill>
                  <a:schemeClr val="bg1"/>
                </a:solidFill>
                <a:cs typeface="Calibri"/>
              </a:rPr>
              <a:t>investidores</a:t>
            </a:r>
            <a:endParaRPr lang="en-GB" sz="1600" spc="-5" dirty="0">
              <a:solidFill>
                <a:schemeClr val="bg1"/>
              </a:solidFill>
              <a:cs typeface="Calibri"/>
            </a:endParaRPr>
          </a:p>
        </p:txBody>
      </p:sp>
      <p:sp>
        <p:nvSpPr>
          <p:cNvPr id="19" name="Triangle isocèle 18"/>
          <p:cNvSpPr/>
          <p:nvPr/>
        </p:nvSpPr>
        <p:spPr>
          <a:xfrm rot="5400000">
            <a:off x="3201043" y="1714900"/>
            <a:ext cx="441571" cy="238701"/>
          </a:xfrm>
          <a:prstGeom prst="triangle">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5" name="Connecteur droit 24"/>
          <p:cNvCxnSpPr/>
          <p:nvPr/>
        </p:nvCxnSpPr>
        <p:spPr>
          <a:xfrm>
            <a:off x="349282" y="5438917"/>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0" y="1168233"/>
            <a:ext cx="3367315" cy="1432070"/>
          </a:xfrm>
          <a:prstGeom prst="rect">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t> ESTADO</a:t>
            </a:r>
            <a:endParaRPr lang="fr-FR" sz="2400" dirty="0"/>
          </a:p>
        </p:txBody>
      </p:sp>
      <p:cxnSp>
        <p:nvCxnSpPr>
          <p:cNvPr id="18" name="Connecteur droit 17"/>
          <p:cNvCxnSpPr/>
          <p:nvPr/>
        </p:nvCxnSpPr>
        <p:spPr>
          <a:xfrm>
            <a:off x="345403" y="3986721"/>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2597885"/>
            <a:ext cx="3367315"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Rectangle 14"/>
          <p:cNvSpPr/>
          <p:nvPr/>
        </p:nvSpPr>
        <p:spPr>
          <a:xfrm>
            <a:off x="-2" y="4014680"/>
            <a:ext cx="3367317"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9" name="Connecteur droit 17"/>
          <p:cNvCxnSpPr/>
          <p:nvPr/>
        </p:nvCxnSpPr>
        <p:spPr>
          <a:xfrm>
            <a:off x="517943" y="3844283"/>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Connecteur droit 17"/>
          <p:cNvCxnSpPr/>
          <p:nvPr/>
        </p:nvCxnSpPr>
        <p:spPr>
          <a:xfrm>
            <a:off x="540046" y="5247968"/>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Connecteur droit 17"/>
          <p:cNvCxnSpPr/>
          <p:nvPr/>
        </p:nvCxnSpPr>
        <p:spPr>
          <a:xfrm>
            <a:off x="540046" y="2408515"/>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Connecteur droit 17"/>
          <p:cNvCxnSpPr/>
          <p:nvPr/>
        </p:nvCxnSpPr>
        <p:spPr>
          <a:xfrm>
            <a:off x="540046" y="6618430"/>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608" y="5438917"/>
            <a:ext cx="3367317" cy="14190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p:txBody>
      </p:sp>
      <p:sp>
        <p:nvSpPr>
          <p:cNvPr id="27" name="Rectangle 20"/>
          <p:cNvSpPr/>
          <p:nvPr/>
        </p:nvSpPr>
        <p:spPr>
          <a:xfrm>
            <a:off x="3622123" y="1318875"/>
            <a:ext cx="4519139" cy="42447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lvl="0" algn="just">
              <a:lnSpc>
                <a:spcPct val="150000"/>
              </a:lnSpc>
            </a:pPr>
            <a:r>
              <a:rPr lang="es-MX" sz="2400" dirty="0" smtClean="0">
                <a:solidFill>
                  <a:schemeClr val="tx1"/>
                </a:solidFill>
              </a:rPr>
              <a:t>Determina </a:t>
            </a:r>
            <a:r>
              <a:rPr lang="es-MX" sz="2400" dirty="0">
                <a:solidFill>
                  <a:schemeClr val="tx1"/>
                </a:solidFill>
              </a:rPr>
              <a:t>un lapso de tiempo del objeto, en el cual el objeto está esperando alguna ejecución, tiene cierta característica o puede obtener cierto tipo de estímulos. </a:t>
            </a:r>
            <a:endParaRPr lang="es-MX" sz="2400" b="1" dirty="0">
              <a:solidFill>
                <a:schemeClr val="tx1"/>
              </a:solidFill>
            </a:endParaRPr>
          </a:p>
          <a:p>
            <a:pPr marL="342900" indent="-342900">
              <a:lnSpc>
                <a:spcPct val="150000"/>
              </a:lnSpc>
              <a:buFont typeface="Wingdings" panose="05000000000000000000" pitchFamily="2" charset="2"/>
              <a:buChar char="Ø"/>
            </a:pPr>
            <a:r>
              <a:rPr lang="es-MX" sz="2400" dirty="0" smtClean="0">
                <a:solidFill>
                  <a:schemeClr val="tx1"/>
                </a:solidFill>
              </a:rPr>
              <a:t>Estado Inicial </a:t>
            </a:r>
          </a:p>
          <a:p>
            <a:pPr marL="342900" indent="-342900">
              <a:lnSpc>
                <a:spcPct val="150000"/>
              </a:lnSpc>
              <a:buFont typeface="Wingdings" panose="05000000000000000000" pitchFamily="2" charset="2"/>
              <a:buChar char="Ø"/>
            </a:pPr>
            <a:r>
              <a:rPr lang="es-MX" sz="2400" dirty="0" smtClean="0">
                <a:solidFill>
                  <a:schemeClr val="tx1"/>
                </a:solidFill>
              </a:rPr>
              <a:t>Estado Final</a:t>
            </a:r>
          </a:p>
          <a:p>
            <a:pPr marL="342900" indent="-342900">
              <a:lnSpc>
                <a:spcPct val="150000"/>
              </a:lnSpc>
              <a:buFont typeface="Wingdings" panose="05000000000000000000" pitchFamily="2" charset="2"/>
              <a:buChar char="Ø"/>
            </a:pPr>
            <a:r>
              <a:rPr lang="es-MX" sz="2400" dirty="0" smtClean="0">
                <a:solidFill>
                  <a:schemeClr val="tx1"/>
                </a:solidFill>
              </a:rPr>
              <a:t>Estado</a:t>
            </a:r>
            <a:endParaRPr lang="es-MX" sz="2400" dirty="0">
              <a:solidFill>
                <a:schemeClr val="tx1"/>
              </a:solidFill>
            </a:endParaRPr>
          </a:p>
        </p:txBody>
      </p:sp>
      <p:grpSp>
        <p:nvGrpSpPr>
          <p:cNvPr id="20" name="19 Grupo"/>
          <p:cNvGrpSpPr/>
          <p:nvPr/>
        </p:nvGrpSpPr>
        <p:grpSpPr>
          <a:xfrm>
            <a:off x="9292466" y="1606574"/>
            <a:ext cx="1631951" cy="2376487"/>
            <a:chOff x="3175001" y="1916114"/>
            <a:chExt cx="1631951" cy="2376487"/>
          </a:xfrm>
        </p:grpSpPr>
        <p:sp>
          <p:nvSpPr>
            <p:cNvPr id="21" name="Oval 12"/>
            <p:cNvSpPr>
              <a:spLocks noChangeArrowheads="1"/>
            </p:cNvSpPr>
            <p:nvPr/>
          </p:nvSpPr>
          <p:spPr bwMode="auto">
            <a:xfrm>
              <a:off x="3272367" y="1916114"/>
              <a:ext cx="480484" cy="2889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entury Gothic" pitchFamily="34" charset="0"/>
                </a:defRPr>
              </a:lvl1pPr>
              <a:lvl2pPr marL="742950" indent="-285750">
                <a:defRPr>
                  <a:solidFill>
                    <a:schemeClr val="tx1"/>
                  </a:solidFill>
                  <a:latin typeface="Century Gothic" pitchFamily="34" charset="0"/>
                </a:defRPr>
              </a:lvl2pPr>
              <a:lvl3pPr marL="1143000" indent="-228600">
                <a:defRPr>
                  <a:solidFill>
                    <a:schemeClr val="tx1"/>
                  </a:solidFill>
                  <a:latin typeface="Century Gothic" pitchFamily="34" charset="0"/>
                </a:defRPr>
              </a:lvl3pPr>
              <a:lvl4pPr marL="1600200" indent="-228600">
                <a:defRPr>
                  <a:solidFill>
                    <a:schemeClr val="tx1"/>
                  </a:solidFill>
                  <a:latin typeface="Century Gothic" pitchFamily="34" charset="0"/>
                </a:defRPr>
              </a:lvl4pPr>
              <a:lvl5pPr marL="2057400" indent="-228600">
                <a:defRPr>
                  <a:solidFill>
                    <a:schemeClr val="tx1"/>
                  </a:solidFill>
                  <a:latin typeface="Century Gothic" pitchFamily="34" charset="0"/>
                </a:defRPr>
              </a:lvl5pPr>
              <a:lvl6pPr marL="2514600" indent="-228600" defTabSz="457200" fontAlgn="base">
                <a:spcBef>
                  <a:spcPct val="0"/>
                </a:spcBef>
                <a:spcAft>
                  <a:spcPct val="0"/>
                </a:spcAft>
                <a:defRPr>
                  <a:solidFill>
                    <a:schemeClr val="tx1"/>
                  </a:solidFill>
                  <a:latin typeface="Century Gothic" pitchFamily="34" charset="0"/>
                </a:defRPr>
              </a:lvl6pPr>
              <a:lvl7pPr marL="2971800" indent="-228600" defTabSz="457200" fontAlgn="base">
                <a:spcBef>
                  <a:spcPct val="0"/>
                </a:spcBef>
                <a:spcAft>
                  <a:spcPct val="0"/>
                </a:spcAft>
                <a:defRPr>
                  <a:solidFill>
                    <a:schemeClr val="tx1"/>
                  </a:solidFill>
                  <a:latin typeface="Century Gothic" pitchFamily="34" charset="0"/>
                </a:defRPr>
              </a:lvl7pPr>
              <a:lvl8pPr marL="3429000" indent="-228600" defTabSz="457200" fontAlgn="base">
                <a:spcBef>
                  <a:spcPct val="0"/>
                </a:spcBef>
                <a:spcAft>
                  <a:spcPct val="0"/>
                </a:spcAft>
                <a:defRPr>
                  <a:solidFill>
                    <a:schemeClr val="tx1"/>
                  </a:solidFill>
                  <a:latin typeface="Century Gothic" pitchFamily="34" charset="0"/>
                </a:defRPr>
              </a:lvl8pPr>
              <a:lvl9pPr marL="3886200" indent="-228600" defTabSz="457200" fontAlgn="base">
                <a:spcBef>
                  <a:spcPct val="0"/>
                </a:spcBef>
                <a:spcAft>
                  <a:spcPct val="0"/>
                </a:spcAft>
                <a:defRPr>
                  <a:solidFill>
                    <a:schemeClr val="tx1"/>
                  </a:solidFill>
                  <a:latin typeface="Century Gothic" pitchFamily="34" charset="0"/>
                </a:defRPr>
              </a:lvl9pPr>
            </a:lstStyle>
            <a:p>
              <a:pPr eaLnBrk="1" hangingPunct="1"/>
              <a:endParaRPr lang="es-MX" altLang="es-MX" baseline="-25000">
                <a:solidFill>
                  <a:srgbClr val="CC6600"/>
                </a:solidFill>
                <a:latin typeface="Arial" charset="0"/>
                <a:cs typeface="Arial" charset="0"/>
              </a:endParaRPr>
            </a:p>
          </p:txBody>
        </p:sp>
        <p:sp>
          <p:nvSpPr>
            <p:cNvPr id="22" name="Oval 13"/>
            <p:cNvSpPr>
              <a:spLocks noChangeArrowheads="1"/>
            </p:cNvSpPr>
            <p:nvPr/>
          </p:nvSpPr>
          <p:spPr bwMode="auto">
            <a:xfrm>
              <a:off x="4038601" y="2781301"/>
              <a:ext cx="480484" cy="2889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entury Gothic" pitchFamily="34" charset="0"/>
                </a:defRPr>
              </a:lvl1pPr>
              <a:lvl2pPr marL="742950" indent="-285750">
                <a:defRPr>
                  <a:solidFill>
                    <a:schemeClr val="tx1"/>
                  </a:solidFill>
                  <a:latin typeface="Century Gothic" pitchFamily="34" charset="0"/>
                </a:defRPr>
              </a:lvl2pPr>
              <a:lvl3pPr marL="1143000" indent="-228600">
                <a:defRPr>
                  <a:solidFill>
                    <a:schemeClr val="tx1"/>
                  </a:solidFill>
                  <a:latin typeface="Century Gothic" pitchFamily="34" charset="0"/>
                </a:defRPr>
              </a:lvl3pPr>
              <a:lvl4pPr marL="1600200" indent="-228600">
                <a:defRPr>
                  <a:solidFill>
                    <a:schemeClr val="tx1"/>
                  </a:solidFill>
                  <a:latin typeface="Century Gothic" pitchFamily="34" charset="0"/>
                </a:defRPr>
              </a:lvl4pPr>
              <a:lvl5pPr marL="2057400" indent="-228600">
                <a:defRPr>
                  <a:solidFill>
                    <a:schemeClr val="tx1"/>
                  </a:solidFill>
                  <a:latin typeface="Century Gothic" pitchFamily="34" charset="0"/>
                </a:defRPr>
              </a:lvl5pPr>
              <a:lvl6pPr marL="2514600" indent="-228600" defTabSz="457200" fontAlgn="base">
                <a:spcBef>
                  <a:spcPct val="0"/>
                </a:spcBef>
                <a:spcAft>
                  <a:spcPct val="0"/>
                </a:spcAft>
                <a:defRPr>
                  <a:solidFill>
                    <a:schemeClr val="tx1"/>
                  </a:solidFill>
                  <a:latin typeface="Century Gothic" pitchFamily="34" charset="0"/>
                </a:defRPr>
              </a:lvl6pPr>
              <a:lvl7pPr marL="2971800" indent="-228600" defTabSz="457200" fontAlgn="base">
                <a:spcBef>
                  <a:spcPct val="0"/>
                </a:spcBef>
                <a:spcAft>
                  <a:spcPct val="0"/>
                </a:spcAft>
                <a:defRPr>
                  <a:solidFill>
                    <a:schemeClr val="tx1"/>
                  </a:solidFill>
                  <a:latin typeface="Century Gothic" pitchFamily="34" charset="0"/>
                </a:defRPr>
              </a:lvl7pPr>
              <a:lvl8pPr marL="3429000" indent="-228600" defTabSz="457200" fontAlgn="base">
                <a:spcBef>
                  <a:spcPct val="0"/>
                </a:spcBef>
                <a:spcAft>
                  <a:spcPct val="0"/>
                </a:spcAft>
                <a:defRPr>
                  <a:solidFill>
                    <a:schemeClr val="tx1"/>
                  </a:solidFill>
                  <a:latin typeface="Century Gothic" pitchFamily="34" charset="0"/>
                </a:defRPr>
              </a:lvl8pPr>
              <a:lvl9pPr marL="3886200" indent="-228600" defTabSz="457200" fontAlgn="base">
                <a:spcBef>
                  <a:spcPct val="0"/>
                </a:spcBef>
                <a:spcAft>
                  <a:spcPct val="0"/>
                </a:spcAft>
                <a:defRPr>
                  <a:solidFill>
                    <a:schemeClr val="tx1"/>
                  </a:solidFill>
                  <a:latin typeface="Century Gothic" pitchFamily="34" charset="0"/>
                </a:defRPr>
              </a:lvl9pPr>
            </a:lstStyle>
            <a:p>
              <a:pPr eaLnBrk="1" hangingPunct="1"/>
              <a:endParaRPr lang="es-MX" altLang="es-MX" baseline="-25000">
                <a:solidFill>
                  <a:srgbClr val="CC6600"/>
                </a:solidFill>
                <a:latin typeface="Arial" charset="0"/>
                <a:cs typeface="Arial" charset="0"/>
              </a:endParaRPr>
            </a:p>
          </p:txBody>
        </p:sp>
        <p:sp>
          <p:nvSpPr>
            <p:cNvPr id="23" name="Oval 14"/>
            <p:cNvSpPr>
              <a:spLocks noChangeArrowheads="1"/>
            </p:cNvSpPr>
            <p:nvPr/>
          </p:nvSpPr>
          <p:spPr bwMode="auto">
            <a:xfrm>
              <a:off x="3848100" y="2709863"/>
              <a:ext cx="863600" cy="431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entury Gothic" pitchFamily="34" charset="0"/>
                </a:defRPr>
              </a:lvl1pPr>
              <a:lvl2pPr marL="742950" indent="-285750">
                <a:defRPr>
                  <a:solidFill>
                    <a:schemeClr val="tx1"/>
                  </a:solidFill>
                  <a:latin typeface="Century Gothic" pitchFamily="34" charset="0"/>
                </a:defRPr>
              </a:lvl2pPr>
              <a:lvl3pPr marL="1143000" indent="-228600">
                <a:defRPr>
                  <a:solidFill>
                    <a:schemeClr val="tx1"/>
                  </a:solidFill>
                  <a:latin typeface="Century Gothic" pitchFamily="34" charset="0"/>
                </a:defRPr>
              </a:lvl3pPr>
              <a:lvl4pPr marL="1600200" indent="-228600">
                <a:defRPr>
                  <a:solidFill>
                    <a:schemeClr val="tx1"/>
                  </a:solidFill>
                  <a:latin typeface="Century Gothic" pitchFamily="34" charset="0"/>
                </a:defRPr>
              </a:lvl4pPr>
              <a:lvl5pPr marL="2057400" indent="-228600">
                <a:defRPr>
                  <a:solidFill>
                    <a:schemeClr val="tx1"/>
                  </a:solidFill>
                  <a:latin typeface="Century Gothic" pitchFamily="34" charset="0"/>
                </a:defRPr>
              </a:lvl5pPr>
              <a:lvl6pPr marL="2514600" indent="-228600" defTabSz="457200" fontAlgn="base">
                <a:spcBef>
                  <a:spcPct val="0"/>
                </a:spcBef>
                <a:spcAft>
                  <a:spcPct val="0"/>
                </a:spcAft>
                <a:defRPr>
                  <a:solidFill>
                    <a:schemeClr val="tx1"/>
                  </a:solidFill>
                  <a:latin typeface="Century Gothic" pitchFamily="34" charset="0"/>
                </a:defRPr>
              </a:lvl6pPr>
              <a:lvl7pPr marL="2971800" indent="-228600" defTabSz="457200" fontAlgn="base">
                <a:spcBef>
                  <a:spcPct val="0"/>
                </a:spcBef>
                <a:spcAft>
                  <a:spcPct val="0"/>
                </a:spcAft>
                <a:defRPr>
                  <a:solidFill>
                    <a:schemeClr val="tx1"/>
                  </a:solidFill>
                  <a:latin typeface="Century Gothic" pitchFamily="34" charset="0"/>
                </a:defRPr>
              </a:lvl7pPr>
              <a:lvl8pPr marL="3429000" indent="-228600" defTabSz="457200" fontAlgn="base">
                <a:spcBef>
                  <a:spcPct val="0"/>
                </a:spcBef>
                <a:spcAft>
                  <a:spcPct val="0"/>
                </a:spcAft>
                <a:defRPr>
                  <a:solidFill>
                    <a:schemeClr val="tx1"/>
                  </a:solidFill>
                  <a:latin typeface="Century Gothic" pitchFamily="34" charset="0"/>
                </a:defRPr>
              </a:lvl8pPr>
              <a:lvl9pPr marL="3886200" indent="-228600" defTabSz="457200" fontAlgn="base">
                <a:spcBef>
                  <a:spcPct val="0"/>
                </a:spcBef>
                <a:spcAft>
                  <a:spcPct val="0"/>
                </a:spcAft>
                <a:defRPr>
                  <a:solidFill>
                    <a:schemeClr val="tx1"/>
                  </a:solidFill>
                  <a:latin typeface="Century Gothic" pitchFamily="34" charset="0"/>
                </a:defRPr>
              </a:lvl9pPr>
            </a:lstStyle>
            <a:p>
              <a:pPr eaLnBrk="1" hangingPunct="1"/>
              <a:endParaRPr lang="es-MX" altLang="es-MX" baseline="-25000">
                <a:solidFill>
                  <a:srgbClr val="CC6600"/>
                </a:solidFill>
                <a:latin typeface="Arial" charset="0"/>
                <a:cs typeface="Arial" charset="0"/>
              </a:endParaRPr>
            </a:p>
          </p:txBody>
        </p:sp>
        <p:sp>
          <p:nvSpPr>
            <p:cNvPr id="24" name="Line 15"/>
            <p:cNvSpPr>
              <a:spLocks noChangeShapeType="1"/>
            </p:cNvSpPr>
            <p:nvPr/>
          </p:nvSpPr>
          <p:spPr bwMode="auto">
            <a:xfrm>
              <a:off x="3752851" y="2060575"/>
              <a:ext cx="57573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
          <p:nvSpPr>
            <p:cNvPr id="28" name="Line 16"/>
            <p:cNvSpPr>
              <a:spLocks noChangeShapeType="1"/>
            </p:cNvSpPr>
            <p:nvPr/>
          </p:nvSpPr>
          <p:spPr bwMode="auto">
            <a:xfrm>
              <a:off x="3175001" y="2925763"/>
              <a:ext cx="6731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
          <p:nvSpPr>
            <p:cNvPr id="33" name="AutoShape 19"/>
            <p:cNvSpPr>
              <a:spLocks noChangeArrowheads="1"/>
            </p:cNvSpPr>
            <p:nvPr/>
          </p:nvSpPr>
          <p:spPr bwMode="auto">
            <a:xfrm>
              <a:off x="3175001" y="3573464"/>
              <a:ext cx="1631951" cy="719137"/>
            </a:xfrm>
            <a:prstGeom prst="roundRect">
              <a:avLst>
                <a:gd name="adj" fmla="val 16667"/>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entury Gothic" pitchFamily="34" charset="0"/>
                </a:defRPr>
              </a:lvl1pPr>
              <a:lvl2pPr marL="742950" indent="-285750">
                <a:defRPr>
                  <a:solidFill>
                    <a:schemeClr val="tx1"/>
                  </a:solidFill>
                  <a:latin typeface="Century Gothic" pitchFamily="34" charset="0"/>
                </a:defRPr>
              </a:lvl2pPr>
              <a:lvl3pPr marL="1143000" indent="-228600">
                <a:defRPr>
                  <a:solidFill>
                    <a:schemeClr val="tx1"/>
                  </a:solidFill>
                  <a:latin typeface="Century Gothic" pitchFamily="34" charset="0"/>
                </a:defRPr>
              </a:lvl3pPr>
              <a:lvl4pPr marL="1600200" indent="-228600">
                <a:defRPr>
                  <a:solidFill>
                    <a:schemeClr val="tx1"/>
                  </a:solidFill>
                  <a:latin typeface="Century Gothic" pitchFamily="34" charset="0"/>
                </a:defRPr>
              </a:lvl4pPr>
              <a:lvl5pPr marL="2057400" indent="-228600">
                <a:defRPr>
                  <a:solidFill>
                    <a:schemeClr val="tx1"/>
                  </a:solidFill>
                  <a:latin typeface="Century Gothic" pitchFamily="34" charset="0"/>
                </a:defRPr>
              </a:lvl5pPr>
              <a:lvl6pPr marL="2514600" indent="-228600" defTabSz="457200" fontAlgn="base">
                <a:spcBef>
                  <a:spcPct val="0"/>
                </a:spcBef>
                <a:spcAft>
                  <a:spcPct val="0"/>
                </a:spcAft>
                <a:defRPr>
                  <a:solidFill>
                    <a:schemeClr val="tx1"/>
                  </a:solidFill>
                  <a:latin typeface="Century Gothic" pitchFamily="34" charset="0"/>
                </a:defRPr>
              </a:lvl6pPr>
              <a:lvl7pPr marL="2971800" indent="-228600" defTabSz="457200" fontAlgn="base">
                <a:spcBef>
                  <a:spcPct val="0"/>
                </a:spcBef>
                <a:spcAft>
                  <a:spcPct val="0"/>
                </a:spcAft>
                <a:defRPr>
                  <a:solidFill>
                    <a:schemeClr val="tx1"/>
                  </a:solidFill>
                  <a:latin typeface="Century Gothic" pitchFamily="34" charset="0"/>
                </a:defRPr>
              </a:lvl7pPr>
              <a:lvl8pPr marL="3429000" indent="-228600" defTabSz="457200" fontAlgn="base">
                <a:spcBef>
                  <a:spcPct val="0"/>
                </a:spcBef>
                <a:spcAft>
                  <a:spcPct val="0"/>
                </a:spcAft>
                <a:defRPr>
                  <a:solidFill>
                    <a:schemeClr val="tx1"/>
                  </a:solidFill>
                  <a:latin typeface="Century Gothic" pitchFamily="34" charset="0"/>
                </a:defRPr>
              </a:lvl8pPr>
              <a:lvl9pPr marL="3886200" indent="-228600" defTabSz="457200" fontAlgn="base">
                <a:spcBef>
                  <a:spcPct val="0"/>
                </a:spcBef>
                <a:spcAft>
                  <a:spcPct val="0"/>
                </a:spcAft>
                <a:defRPr>
                  <a:solidFill>
                    <a:schemeClr val="tx1"/>
                  </a:solidFill>
                  <a:latin typeface="Century Gothic" pitchFamily="34" charset="0"/>
                </a:defRPr>
              </a:lvl9pPr>
            </a:lstStyle>
            <a:p>
              <a:pPr eaLnBrk="1" hangingPunct="1"/>
              <a:endParaRPr lang="es-MX" altLang="es-MX" baseline="-25000">
                <a:solidFill>
                  <a:srgbClr val="CC6600"/>
                </a:solidFill>
                <a:latin typeface="Arial" charset="0"/>
                <a:cs typeface="Arial" charset="0"/>
              </a:endParaRPr>
            </a:p>
          </p:txBody>
        </p:sp>
      </p:grpSp>
    </p:spTree>
    <p:extLst>
      <p:ext uri="{BB962C8B-B14F-4D97-AF65-F5344CB8AC3E}">
        <p14:creationId xmlns:p14="http://schemas.microsoft.com/office/powerpoint/2010/main" val="40099343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403" y="282988"/>
            <a:ext cx="11473200" cy="504000"/>
          </a:xfrm>
        </p:spPr>
        <p:txBody>
          <a:bodyPr>
            <a:noAutofit/>
          </a:bodyPr>
          <a:lstStyle/>
          <a:p>
            <a:pPr algn="r"/>
            <a:r>
              <a:rPr lang="es-MX" b="1" dirty="0"/>
              <a:t>3.5 DIAGRAMA DE </a:t>
            </a:r>
            <a:r>
              <a:rPr lang="es-MX" b="1" dirty="0" smtClean="0"/>
              <a:t>ESTADO</a:t>
            </a:r>
            <a:endParaRPr lang="en-GB" i="1" dirty="0">
              <a:solidFill>
                <a:schemeClr val="tx1"/>
              </a:solidFill>
            </a:endParaRPr>
          </a:p>
        </p:txBody>
      </p:sp>
      <p:sp>
        <p:nvSpPr>
          <p:cNvPr id="17" name="object 9"/>
          <p:cNvSpPr txBox="1"/>
          <p:nvPr/>
        </p:nvSpPr>
        <p:spPr>
          <a:xfrm>
            <a:off x="327179" y="1575366"/>
            <a:ext cx="2332012" cy="615553"/>
          </a:xfrm>
          <a:prstGeom prst="rect">
            <a:avLst/>
          </a:prstGeom>
        </p:spPr>
        <p:txBody>
          <a:bodyPr vert="horz" wrap="square" lIns="0" tIns="0" rIns="0" bIns="0" rtlCol="0">
            <a:spAutoFit/>
          </a:bodyPr>
          <a:lstStyle/>
          <a:p>
            <a:pPr marL="7694" marR="3076" indent="1155" defTabSz="553205">
              <a:lnSpc>
                <a:spcPts val="2400"/>
              </a:lnSpc>
            </a:pPr>
            <a:r>
              <a:rPr lang="en-GB" sz="2133" b="1" spc="-5" dirty="0" err="1">
                <a:solidFill>
                  <a:schemeClr val="bg1"/>
                </a:solidFill>
                <a:cs typeface="Calibri"/>
              </a:rPr>
              <a:t>Relação</a:t>
            </a:r>
            <a:r>
              <a:rPr lang="en-GB" sz="2133" b="1" spc="-5" dirty="0">
                <a:solidFill>
                  <a:schemeClr val="bg1"/>
                </a:solidFill>
                <a:cs typeface="Calibri"/>
              </a:rPr>
              <a:t> com </a:t>
            </a:r>
            <a:r>
              <a:rPr lang="en-GB" sz="2133" b="1" spc="-5" dirty="0" err="1">
                <a:solidFill>
                  <a:schemeClr val="bg1"/>
                </a:solidFill>
                <a:cs typeface="Calibri"/>
              </a:rPr>
              <a:t>investidores</a:t>
            </a:r>
            <a:endParaRPr lang="en-GB" sz="1600" spc="-5" dirty="0">
              <a:solidFill>
                <a:schemeClr val="bg1"/>
              </a:solidFill>
              <a:cs typeface="Calibri"/>
            </a:endParaRPr>
          </a:p>
        </p:txBody>
      </p:sp>
      <p:sp>
        <p:nvSpPr>
          <p:cNvPr id="19" name="Triangle isocèle 18"/>
          <p:cNvSpPr/>
          <p:nvPr/>
        </p:nvSpPr>
        <p:spPr>
          <a:xfrm rot="5400000">
            <a:off x="3201043" y="1714900"/>
            <a:ext cx="441571" cy="238701"/>
          </a:xfrm>
          <a:prstGeom prst="triangle">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5" name="Connecteur droit 24"/>
          <p:cNvCxnSpPr/>
          <p:nvPr/>
        </p:nvCxnSpPr>
        <p:spPr>
          <a:xfrm>
            <a:off x="349282" y="5438917"/>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0" y="1168233"/>
            <a:ext cx="3367315" cy="1432070"/>
          </a:xfrm>
          <a:prstGeom prst="rect">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t> EVENTOS</a:t>
            </a:r>
            <a:endParaRPr lang="fr-FR" sz="2400" dirty="0"/>
          </a:p>
        </p:txBody>
      </p:sp>
      <p:cxnSp>
        <p:nvCxnSpPr>
          <p:cNvPr id="18" name="Connecteur droit 17"/>
          <p:cNvCxnSpPr/>
          <p:nvPr/>
        </p:nvCxnSpPr>
        <p:spPr>
          <a:xfrm>
            <a:off x="345403" y="3986721"/>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2597885"/>
            <a:ext cx="3367315"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Rectangle 14"/>
          <p:cNvSpPr/>
          <p:nvPr/>
        </p:nvSpPr>
        <p:spPr>
          <a:xfrm>
            <a:off x="-2" y="4014680"/>
            <a:ext cx="3367317"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9" name="Connecteur droit 17"/>
          <p:cNvCxnSpPr/>
          <p:nvPr/>
        </p:nvCxnSpPr>
        <p:spPr>
          <a:xfrm>
            <a:off x="517943" y="3844283"/>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Connecteur droit 17"/>
          <p:cNvCxnSpPr/>
          <p:nvPr/>
        </p:nvCxnSpPr>
        <p:spPr>
          <a:xfrm>
            <a:off x="540046" y="5247968"/>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Connecteur droit 17"/>
          <p:cNvCxnSpPr/>
          <p:nvPr/>
        </p:nvCxnSpPr>
        <p:spPr>
          <a:xfrm>
            <a:off x="540046" y="2408515"/>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Connecteur droit 17"/>
          <p:cNvCxnSpPr/>
          <p:nvPr/>
        </p:nvCxnSpPr>
        <p:spPr>
          <a:xfrm>
            <a:off x="540046" y="6618430"/>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608" y="5438917"/>
            <a:ext cx="3367317" cy="14190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p:txBody>
      </p:sp>
      <p:sp>
        <p:nvSpPr>
          <p:cNvPr id="27" name="Rectangle 20"/>
          <p:cNvSpPr/>
          <p:nvPr/>
        </p:nvSpPr>
        <p:spPr>
          <a:xfrm>
            <a:off x="3622123" y="1318875"/>
            <a:ext cx="7968863" cy="42447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just">
              <a:lnSpc>
                <a:spcPct val="150000"/>
              </a:lnSpc>
            </a:pPr>
            <a:r>
              <a:rPr lang="es-MX" sz="2400" dirty="0">
                <a:solidFill>
                  <a:schemeClr val="tx1"/>
                </a:solidFill>
              </a:rPr>
              <a:t>Es una ocurrencia que puede causar el cambio de un estado a otro de un objeto. </a:t>
            </a:r>
            <a:endParaRPr lang="es-MX" sz="2400" dirty="0" smtClean="0">
              <a:solidFill>
                <a:schemeClr val="tx1"/>
              </a:solidFill>
            </a:endParaRPr>
          </a:p>
          <a:p>
            <a:pPr algn="just">
              <a:lnSpc>
                <a:spcPct val="150000"/>
              </a:lnSpc>
            </a:pPr>
            <a:r>
              <a:rPr lang="es-MX" sz="2400" dirty="0" smtClean="0">
                <a:solidFill>
                  <a:schemeClr val="tx1"/>
                </a:solidFill>
              </a:rPr>
              <a:t>Esta </a:t>
            </a:r>
            <a:r>
              <a:rPr lang="es-MX" sz="2400" dirty="0">
                <a:solidFill>
                  <a:schemeClr val="tx1"/>
                </a:solidFill>
              </a:rPr>
              <a:t>ocurrencia puede ser:</a:t>
            </a:r>
          </a:p>
          <a:p>
            <a:pPr marL="342900" lvl="0" indent="-342900" algn="just">
              <a:lnSpc>
                <a:spcPct val="150000"/>
              </a:lnSpc>
              <a:buFont typeface="Wingdings" panose="05000000000000000000" pitchFamily="2" charset="2"/>
              <a:buChar char="Ø"/>
            </a:pPr>
            <a:r>
              <a:rPr lang="es-MX" sz="2400" dirty="0">
                <a:solidFill>
                  <a:schemeClr val="tx1"/>
                </a:solidFill>
              </a:rPr>
              <a:t>Condición que obtiene el valor de verdadero o falso.</a:t>
            </a:r>
          </a:p>
          <a:p>
            <a:pPr marL="342900" lvl="0" indent="-342900" algn="just">
              <a:lnSpc>
                <a:spcPct val="150000"/>
              </a:lnSpc>
              <a:buFont typeface="Wingdings" panose="05000000000000000000" pitchFamily="2" charset="2"/>
              <a:buChar char="Ø"/>
            </a:pPr>
            <a:r>
              <a:rPr lang="es-MX" sz="2400" dirty="0">
                <a:solidFill>
                  <a:schemeClr val="tx1"/>
                </a:solidFill>
              </a:rPr>
              <a:t>Recepción de una señal de otro objeto en el modelo.</a:t>
            </a:r>
          </a:p>
          <a:p>
            <a:pPr marL="342900" lvl="0" indent="-342900" algn="just">
              <a:lnSpc>
                <a:spcPct val="150000"/>
              </a:lnSpc>
              <a:buFont typeface="Wingdings" panose="05000000000000000000" pitchFamily="2" charset="2"/>
              <a:buChar char="Ø"/>
            </a:pPr>
            <a:r>
              <a:rPr lang="es-MX" sz="2400" dirty="0">
                <a:solidFill>
                  <a:schemeClr val="tx1"/>
                </a:solidFill>
              </a:rPr>
              <a:t>Recepción de un mensaje.</a:t>
            </a:r>
          </a:p>
          <a:p>
            <a:pPr lvl="0"/>
            <a:endParaRPr lang="es-MX" sz="2400" b="1" dirty="0"/>
          </a:p>
          <a:p>
            <a:pPr>
              <a:lnSpc>
                <a:spcPct val="150000"/>
              </a:lnSpc>
            </a:pPr>
            <a:endParaRPr lang="es-MX" sz="2400" dirty="0"/>
          </a:p>
        </p:txBody>
      </p:sp>
    </p:spTree>
    <p:extLst>
      <p:ext uri="{BB962C8B-B14F-4D97-AF65-F5344CB8AC3E}">
        <p14:creationId xmlns:p14="http://schemas.microsoft.com/office/powerpoint/2010/main" val="521695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403" y="282988"/>
            <a:ext cx="11473200" cy="504000"/>
          </a:xfrm>
        </p:spPr>
        <p:txBody>
          <a:bodyPr>
            <a:noAutofit/>
          </a:bodyPr>
          <a:lstStyle/>
          <a:p>
            <a:pPr algn="r"/>
            <a:r>
              <a:rPr lang="es-MX" b="1" dirty="0"/>
              <a:t>3.5 DIAGRAMA DE </a:t>
            </a:r>
            <a:r>
              <a:rPr lang="es-MX" b="1" dirty="0" smtClean="0"/>
              <a:t>ESTADO</a:t>
            </a:r>
            <a:endParaRPr lang="en-GB" i="1" dirty="0">
              <a:solidFill>
                <a:schemeClr val="tx1"/>
              </a:solidFill>
            </a:endParaRPr>
          </a:p>
        </p:txBody>
      </p:sp>
      <p:sp>
        <p:nvSpPr>
          <p:cNvPr id="17" name="object 9"/>
          <p:cNvSpPr txBox="1"/>
          <p:nvPr/>
        </p:nvSpPr>
        <p:spPr>
          <a:xfrm>
            <a:off x="327179" y="1575366"/>
            <a:ext cx="2332012" cy="615553"/>
          </a:xfrm>
          <a:prstGeom prst="rect">
            <a:avLst/>
          </a:prstGeom>
        </p:spPr>
        <p:txBody>
          <a:bodyPr vert="horz" wrap="square" lIns="0" tIns="0" rIns="0" bIns="0" rtlCol="0">
            <a:spAutoFit/>
          </a:bodyPr>
          <a:lstStyle/>
          <a:p>
            <a:pPr marL="7694" marR="3076" indent="1155" defTabSz="553205">
              <a:lnSpc>
                <a:spcPts val="2400"/>
              </a:lnSpc>
            </a:pPr>
            <a:r>
              <a:rPr lang="en-GB" sz="2133" b="1" spc="-5" dirty="0" err="1">
                <a:solidFill>
                  <a:schemeClr val="bg1"/>
                </a:solidFill>
                <a:cs typeface="Calibri"/>
              </a:rPr>
              <a:t>Relação</a:t>
            </a:r>
            <a:r>
              <a:rPr lang="en-GB" sz="2133" b="1" spc="-5" dirty="0">
                <a:solidFill>
                  <a:schemeClr val="bg1"/>
                </a:solidFill>
                <a:cs typeface="Calibri"/>
              </a:rPr>
              <a:t> com </a:t>
            </a:r>
            <a:r>
              <a:rPr lang="en-GB" sz="2133" b="1" spc="-5" dirty="0" err="1">
                <a:solidFill>
                  <a:schemeClr val="bg1"/>
                </a:solidFill>
                <a:cs typeface="Calibri"/>
              </a:rPr>
              <a:t>investidores</a:t>
            </a:r>
            <a:endParaRPr lang="en-GB" sz="1600" spc="-5" dirty="0">
              <a:solidFill>
                <a:schemeClr val="bg1"/>
              </a:solidFill>
              <a:cs typeface="Calibri"/>
            </a:endParaRPr>
          </a:p>
        </p:txBody>
      </p:sp>
      <p:sp>
        <p:nvSpPr>
          <p:cNvPr id="19" name="Triangle isocèle 18"/>
          <p:cNvSpPr/>
          <p:nvPr/>
        </p:nvSpPr>
        <p:spPr>
          <a:xfrm rot="5400000">
            <a:off x="3201043" y="1714900"/>
            <a:ext cx="441571" cy="238701"/>
          </a:xfrm>
          <a:prstGeom prst="triangle">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5" name="Connecteur droit 24"/>
          <p:cNvCxnSpPr/>
          <p:nvPr/>
        </p:nvCxnSpPr>
        <p:spPr>
          <a:xfrm>
            <a:off x="349282" y="5438917"/>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0" y="1168233"/>
            <a:ext cx="3367315" cy="1432070"/>
          </a:xfrm>
          <a:prstGeom prst="rect">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t> </a:t>
            </a:r>
            <a:r>
              <a:rPr lang="es-MX" sz="2400" b="1" dirty="0" smtClean="0">
                <a:solidFill>
                  <a:schemeClr val="bg1"/>
                </a:solidFill>
              </a:rPr>
              <a:t>ENVÍO DE MENSAJES</a:t>
            </a:r>
            <a:endParaRPr lang="es-MX" sz="2400" b="1" dirty="0">
              <a:solidFill>
                <a:schemeClr val="bg1"/>
              </a:solidFill>
            </a:endParaRPr>
          </a:p>
        </p:txBody>
      </p:sp>
      <p:cxnSp>
        <p:nvCxnSpPr>
          <p:cNvPr id="18" name="Connecteur droit 17"/>
          <p:cNvCxnSpPr/>
          <p:nvPr/>
        </p:nvCxnSpPr>
        <p:spPr>
          <a:xfrm>
            <a:off x="345403" y="3986721"/>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2597885"/>
            <a:ext cx="3367315"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Rectangle 14"/>
          <p:cNvSpPr/>
          <p:nvPr/>
        </p:nvSpPr>
        <p:spPr>
          <a:xfrm>
            <a:off x="-2" y="4014680"/>
            <a:ext cx="3367317"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9" name="Connecteur droit 17"/>
          <p:cNvCxnSpPr/>
          <p:nvPr/>
        </p:nvCxnSpPr>
        <p:spPr>
          <a:xfrm>
            <a:off x="517943" y="3844283"/>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Connecteur droit 17"/>
          <p:cNvCxnSpPr/>
          <p:nvPr/>
        </p:nvCxnSpPr>
        <p:spPr>
          <a:xfrm>
            <a:off x="540046" y="5247968"/>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Connecteur droit 17"/>
          <p:cNvCxnSpPr/>
          <p:nvPr/>
        </p:nvCxnSpPr>
        <p:spPr>
          <a:xfrm>
            <a:off x="540046" y="2408515"/>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Connecteur droit 17"/>
          <p:cNvCxnSpPr/>
          <p:nvPr/>
        </p:nvCxnSpPr>
        <p:spPr>
          <a:xfrm>
            <a:off x="540046" y="6618430"/>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608" y="5438917"/>
            <a:ext cx="3367317" cy="14190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p:txBody>
      </p:sp>
      <p:sp>
        <p:nvSpPr>
          <p:cNvPr id="27" name="Rectangle 20"/>
          <p:cNvSpPr/>
          <p:nvPr/>
        </p:nvSpPr>
        <p:spPr>
          <a:xfrm>
            <a:off x="3622123" y="1318875"/>
            <a:ext cx="7968863" cy="42447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just">
              <a:lnSpc>
                <a:spcPct val="150000"/>
              </a:lnSpc>
            </a:pPr>
            <a:r>
              <a:rPr lang="es-MX" sz="2400" dirty="0" smtClean="0">
                <a:solidFill>
                  <a:schemeClr val="tx1"/>
                </a:solidFill>
              </a:rPr>
              <a:t>Además </a:t>
            </a:r>
            <a:r>
              <a:rPr lang="es-MX" sz="2400" dirty="0">
                <a:solidFill>
                  <a:schemeClr val="tx1"/>
                </a:solidFill>
              </a:rPr>
              <a:t>de mostrar la transición de estados por medio de eventos, puede representarse el momento en el cual se envían mensajes a otros objetos. Esto se realiza mediante una línea punteada dirigida al diagrama de estados del objeto receptor del mensaje.</a:t>
            </a:r>
          </a:p>
          <a:p>
            <a:pPr lvl="0"/>
            <a:endParaRPr lang="es-MX" sz="2400" b="1" dirty="0">
              <a:solidFill>
                <a:schemeClr val="tx1"/>
              </a:solidFill>
            </a:endParaRPr>
          </a:p>
          <a:p>
            <a:pPr>
              <a:lnSpc>
                <a:spcPct val="150000"/>
              </a:lnSpc>
            </a:pPr>
            <a:endParaRPr lang="es-MX" sz="2400" dirty="0">
              <a:solidFill>
                <a:schemeClr val="tx1"/>
              </a:solidFill>
            </a:endParaRPr>
          </a:p>
        </p:txBody>
      </p:sp>
    </p:spTree>
    <p:extLst>
      <p:ext uri="{BB962C8B-B14F-4D97-AF65-F5344CB8AC3E}">
        <p14:creationId xmlns:p14="http://schemas.microsoft.com/office/powerpoint/2010/main" val="37140392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403" y="282988"/>
            <a:ext cx="11473200" cy="504000"/>
          </a:xfrm>
        </p:spPr>
        <p:txBody>
          <a:bodyPr>
            <a:noAutofit/>
          </a:bodyPr>
          <a:lstStyle/>
          <a:p>
            <a:pPr algn="r"/>
            <a:r>
              <a:rPr lang="es-MX" b="1" dirty="0"/>
              <a:t>3.5 DIAGRAMA DE </a:t>
            </a:r>
            <a:r>
              <a:rPr lang="es-MX" b="1" dirty="0" smtClean="0"/>
              <a:t>ESTADO</a:t>
            </a:r>
            <a:endParaRPr lang="en-GB" i="1" dirty="0">
              <a:solidFill>
                <a:schemeClr val="tx1"/>
              </a:solidFill>
            </a:endParaRPr>
          </a:p>
        </p:txBody>
      </p:sp>
      <p:sp>
        <p:nvSpPr>
          <p:cNvPr id="17" name="object 9"/>
          <p:cNvSpPr txBox="1"/>
          <p:nvPr/>
        </p:nvSpPr>
        <p:spPr>
          <a:xfrm>
            <a:off x="327179" y="1575366"/>
            <a:ext cx="2332012" cy="615553"/>
          </a:xfrm>
          <a:prstGeom prst="rect">
            <a:avLst/>
          </a:prstGeom>
        </p:spPr>
        <p:txBody>
          <a:bodyPr vert="horz" wrap="square" lIns="0" tIns="0" rIns="0" bIns="0" rtlCol="0">
            <a:spAutoFit/>
          </a:bodyPr>
          <a:lstStyle/>
          <a:p>
            <a:pPr marL="7694" marR="3076" indent="1155" defTabSz="553205">
              <a:lnSpc>
                <a:spcPts val="2400"/>
              </a:lnSpc>
            </a:pPr>
            <a:r>
              <a:rPr lang="en-GB" sz="2133" b="1" spc="-5" dirty="0" err="1">
                <a:solidFill>
                  <a:schemeClr val="bg1"/>
                </a:solidFill>
                <a:cs typeface="Calibri"/>
              </a:rPr>
              <a:t>Relação</a:t>
            </a:r>
            <a:r>
              <a:rPr lang="en-GB" sz="2133" b="1" spc="-5" dirty="0">
                <a:solidFill>
                  <a:schemeClr val="bg1"/>
                </a:solidFill>
                <a:cs typeface="Calibri"/>
              </a:rPr>
              <a:t> com </a:t>
            </a:r>
            <a:r>
              <a:rPr lang="en-GB" sz="2133" b="1" spc="-5" dirty="0" err="1">
                <a:solidFill>
                  <a:schemeClr val="bg1"/>
                </a:solidFill>
                <a:cs typeface="Calibri"/>
              </a:rPr>
              <a:t>investidores</a:t>
            </a:r>
            <a:endParaRPr lang="en-GB" sz="1600" spc="-5" dirty="0">
              <a:solidFill>
                <a:schemeClr val="bg1"/>
              </a:solidFill>
              <a:cs typeface="Calibri"/>
            </a:endParaRPr>
          </a:p>
        </p:txBody>
      </p:sp>
      <p:sp>
        <p:nvSpPr>
          <p:cNvPr id="19" name="Triangle isocèle 18"/>
          <p:cNvSpPr/>
          <p:nvPr/>
        </p:nvSpPr>
        <p:spPr>
          <a:xfrm rot="5400000">
            <a:off x="3201043" y="1714900"/>
            <a:ext cx="441571" cy="238701"/>
          </a:xfrm>
          <a:prstGeom prst="triangle">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5" name="Connecteur droit 24"/>
          <p:cNvCxnSpPr/>
          <p:nvPr/>
        </p:nvCxnSpPr>
        <p:spPr>
          <a:xfrm>
            <a:off x="349282" y="5438917"/>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0" y="1168233"/>
            <a:ext cx="3367315" cy="1432070"/>
          </a:xfrm>
          <a:prstGeom prst="rect">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smtClean="0"/>
              <a:t>TRANSICIÓN SIMPLE</a:t>
            </a:r>
            <a:r>
              <a:rPr lang="fr-FR" sz="2400" dirty="0" smtClean="0"/>
              <a:t> </a:t>
            </a:r>
            <a:endParaRPr lang="fr-FR" sz="2400" dirty="0"/>
          </a:p>
        </p:txBody>
      </p:sp>
      <p:cxnSp>
        <p:nvCxnSpPr>
          <p:cNvPr id="18" name="Connecteur droit 17"/>
          <p:cNvCxnSpPr/>
          <p:nvPr/>
        </p:nvCxnSpPr>
        <p:spPr>
          <a:xfrm>
            <a:off x="345403" y="3986721"/>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2597885"/>
            <a:ext cx="3367315"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Rectangle 14"/>
          <p:cNvSpPr/>
          <p:nvPr/>
        </p:nvSpPr>
        <p:spPr>
          <a:xfrm>
            <a:off x="-2" y="4014680"/>
            <a:ext cx="3367317"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9" name="Connecteur droit 17"/>
          <p:cNvCxnSpPr/>
          <p:nvPr/>
        </p:nvCxnSpPr>
        <p:spPr>
          <a:xfrm>
            <a:off x="517943" y="3844283"/>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Connecteur droit 17"/>
          <p:cNvCxnSpPr/>
          <p:nvPr/>
        </p:nvCxnSpPr>
        <p:spPr>
          <a:xfrm>
            <a:off x="540046" y="5247968"/>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Connecteur droit 17"/>
          <p:cNvCxnSpPr/>
          <p:nvPr/>
        </p:nvCxnSpPr>
        <p:spPr>
          <a:xfrm>
            <a:off x="540046" y="2408515"/>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Connecteur droit 17"/>
          <p:cNvCxnSpPr/>
          <p:nvPr/>
        </p:nvCxnSpPr>
        <p:spPr>
          <a:xfrm>
            <a:off x="540046" y="6618430"/>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608" y="5438917"/>
            <a:ext cx="3367317" cy="14190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p:txBody>
      </p:sp>
      <p:sp>
        <p:nvSpPr>
          <p:cNvPr id="27" name="Rectangle 20"/>
          <p:cNvSpPr/>
          <p:nvPr/>
        </p:nvSpPr>
        <p:spPr>
          <a:xfrm>
            <a:off x="3541178" y="1168233"/>
            <a:ext cx="8397537" cy="43954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just">
              <a:lnSpc>
                <a:spcPct val="150000"/>
              </a:lnSpc>
            </a:pPr>
            <a:r>
              <a:rPr lang="es-MX" sz="2000" dirty="0">
                <a:solidFill>
                  <a:schemeClr val="tx1"/>
                </a:solidFill>
              </a:rPr>
              <a:t>Una transición simple es una relación entre dos estados que indica que un objeto en el primer estado puede entrar al segundo estado y ejecutar ciertas operaciones, cuando un evento ocurre y si ciertas condiciones son </a:t>
            </a:r>
            <a:r>
              <a:rPr lang="es-MX" sz="2000" dirty="0" smtClean="0">
                <a:solidFill>
                  <a:schemeClr val="tx1"/>
                </a:solidFill>
              </a:rPr>
              <a:t>satisfechas.</a:t>
            </a:r>
          </a:p>
          <a:p>
            <a:pPr marL="342900" indent="-342900" algn="just">
              <a:lnSpc>
                <a:spcPct val="150000"/>
              </a:lnSpc>
              <a:buFont typeface="Arial" panose="020B0604020202020204" pitchFamily="34" charset="0"/>
              <a:buChar char="•"/>
            </a:pPr>
            <a:r>
              <a:rPr lang="es-MX" sz="2000" dirty="0" smtClean="0">
                <a:solidFill>
                  <a:schemeClr val="tx1"/>
                </a:solidFill>
              </a:rPr>
              <a:t>Se </a:t>
            </a:r>
            <a:r>
              <a:rPr lang="es-MX" sz="2000" dirty="0">
                <a:solidFill>
                  <a:schemeClr val="tx1"/>
                </a:solidFill>
              </a:rPr>
              <a:t>representa como una línea sólida entre dos estados, que puede venir acompañada de un texto con el siguiente formato: </a:t>
            </a:r>
            <a:endParaRPr lang="es-MX" sz="2000" dirty="0" smtClean="0">
              <a:solidFill>
                <a:schemeClr val="tx1"/>
              </a:solidFill>
            </a:endParaRPr>
          </a:p>
          <a:p>
            <a:pPr marL="800100" lvl="1" indent="-342900" algn="just">
              <a:lnSpc>
                <a:spcPct val="150000"/>
              </a:lnSpc>
              <a:buFont typeface="Arial" panose="020B0604020202020204" pitchFamily="34" charset="0"/>
              <a:buChar char="•"/>
            </a:pPr>
            <a:r>
              <a:rPr lang="es-MX" dirty="0" err="1" smtClean="0">
                <a:solidFill>
                  <a:schemeClr val="tx1"/>
                </a:solidFill>
              </a:rPr>
              <a:t>event-signature</a:t>
            </a:r>
            <a:r>
              <a:rPr lang="es-MX" dirty="0" smtClean="0">
                <a:solidFill>
                  <a:schemeClr val="tx1"/>
                </a:solidFill>
              </a:rPr>
              <a:t> </a:t>
            </a:r>
            <a:r>
              <a:rPr lang="es-MX" dirty="0">
                <a:solidFill>
                  <a:schemeClr val="tx1"/>
                </a:solidFill>
              </a:rPr>
              <a:t>"[" </a:t>
            </a:r>
            <a:r>
              <a:rPr lang="es-MX" dirty="0" err="1">
                <a:solidFill>
                  <a:schemeClr val="tx1"/>
                </a:solidFill>
              </a:rPr>
              <a:t>guard-condition</a:t>
            </a:r>
            <a:r>
              <a:rPr lang="es-MX" dirty="0">
                <a:solidFill>
                  <a:schemeClr val="tx1"/>
                </a:solidFill>
              </a:rPr>
              <a:t>] "/" </a:t>
            </a:r>
            <a:r>
              <a:rPr lang="es-MX" dirty="0" err="1">
                <a:solidFill>
                  <a:schemeClr val="tx1"/>
                </a:solidFill>
              </a:rPr>
              <a:t>action-expression</a:t>
            </a:r>
            <a:r>
              <a:rPr lang="es-MX" dirty="0">
                <a:solidFill>
                  <a:schemeClr val="tx1"/>
                </a:solidFill>
              </a:rPr>
              <a:t> "^"</a:t>
            </a:r>
            <a:r>
              <a:rPr lang="es-MX" dirty="0" err="1">
                <a:solidFill>
                  <a:schemeClr val="tx1"/>
                </a:solidFill>
              </a:rPr>
              <a:t>send-clause</a:t>
            </a:r>
            <a:r>
              <a:rPr lang="es-MX" dirty="0">
                <a:solidFill>
                  <a:schemeClr val="tx1"/>
                </a:solidFill>
              </a:rPr>
              <a:t> </a:t>
            </a:r>
            <a:r>
              <a:rPr lang="es-MX" dirty="0" err="1">
                <a:solidFill>
                  <a:schemeClr val="tx1"/>
                </a:solidFill>
              </a:rPr>
              <a:t>event-signature</a:t>
            </a:r>
            <a:r>
              <a:rPr lang="es-MX" dirty="0">
                <a:solidFill>
                  <a:schemeClr val="tx1"/>
                </a:solidFill>
              </a:rPr>
              <a:t> es la descripción del evento que da lugar la </a:t>
            </a:r>
            <a:r>
              <a:rPr lang="es-MX" dirty="0" smtClean="0">
                <a:solidFill>
                  <a:schemeClr val="tx1"/>
                </a:solidFill>
              </a:rPr>
              <a:t>transición</a:t>
            </a:r>
          </a:p>
          <a:p>
            <a:pPr marL="800100" lvl="1" indent="-342900" algn="just">
              <a:lnSpc>
                <a:spcPct val="150000"/>
              </a:lnSpc>
              <a:buFont typeface="Arial" panose="020B0604020202020204" pitchFamily="34" charset="0"/>
              <a:buChar char="•"/>
            </a:pPr>
            <a:r>
              <a:rPr lang="es-MX" dirty="0" smtClean="0">
                <a:solidFill>
                  <a:schemeClr val="tx1"/>
                </a:solidFill>
              </a:rPr>
              <a:t> </a:t>
            </a:r>
            <a:r>
              <a:rPr lang="es-MX" dirty="0" err="1">
                <a:solidFill>
                  <a:schemeClr val="tx1"/>
                </a:solidFill>
              </a:rPr>
              <a:t>guard-condition</a:t>
            </a:r>
            <a:r>
              <a:rPr lang="es-MX" dirty="0">
                <a:solidFill>
                  <a:schemeClr val="tx1"/>
                </a:solidFill>
              </a:rPr>
              <a:t> son las condiciones adicionales al evento necesarias para que la transición </a:t>
            </a:r>
            <a:r>
              <a:rPr lang="es-MX" dirty="0" smtClean="0">
                <a:solidFill>
                  <a:schemeClr val="tx1"/>
                </a:solidFill>
              </a:rPr>
              <a:t>ocurra,</a:t>
            </a:r>
          </a:p>
          <a:p>
            <a:pPr marL="800100" lvl="1" indent="-342900" algn="just">
              <a:lnSpc>
                <a:spcPct val="150000"/>
              </a:lnSpc>
              <a:buFont typeface="Arial" panose="020B0604020202020204" pitchFamily="34" charset="0"/>
              <a:buChar char="•"/>
            </a:pPr>
            <a:r>
              <a:rPr lang="es-MX" dirty="0" err="1" smtClean="0">
                <a:solidFill>
                  <a:schemeClr val="tx1"/>
                </a:solidFill>
              </a:rPr>
              <a:t>action-expression</a:t>
            </a:r>
            <a:r>
              <a:rPr lang="es-MX" dirty="0" smtClean="0">
                <a:solidFill>
                  <a:schemeClr val="tx1"/>
                </a:solidFill>
              </a:rPr>
              <a:t> </a:t>
            </a:r>
            <a:r>
              <a:rPr lang="es-MX" dirty="0">
                <a:solidFill>
                  <a:schemeClr val="tx1"/>
                </a:solidFill>
              </a:rPr>
              <a:t>es un mensaje al objeto o a otro objeto que se ejecuta como resultado de la transición y el cambio de estado </a:t>
            </a:r>
          </a:p>
          <a:p>
            <a:pPr marL="800100" lvl="1" indent="-342900" algn="just">
              <a:lnSpc>
                <a:spcPct val="150000"/>
              </a:lnSpc>
              <a:buFont typeface="Arial" panose="020B0604020202020204" pitchFamily="34" charset="0"/>
              <a:buChar char="•"/>
            </a:pPr>
            <a:r>
              <a:rPr lang="es-MX" dirty="0" err="1" smtClean="0">
                <a:solidFill>
                  <a:schemeClr val="tx1"/>
                </a:solidFill>
              </a:rPr>
              <a:t>send-clause</a:t>
            </a:r>
            <a:r>
              <a:rPr lang="es-MX" dirty="0" smtClean="0">
                <a:solidFill>
                  <a:schemeClr val="tx1"/>
                </a:solidFill>
              </a:rPr>
              <a:t> </a:t>
            </a:r>
            <a:r>
              <a:rPr lang="es-MX" dirty="0">
                <a:solidFill>
                  <a:schemeClr val="tx1"/>
                </a:solidFill>
              </a:rPr>
              <a:t>son acciones adicionales que se </a:t>
            </a:r>
            <a:r>
              <a:rPr lang="es-MX" dirty="0" smtClean="0">
                <a:solidFill>
                  <a:schemeClr val="tx1"/>
                </a:solidFill>
              </a:rPr>
              <a:t>ejecutan </a:t>
            </a:r>
            <a:r>
              <a:rPr lang="es-MX" dirty="0">
                <a:solidFill>
                  <a:schemeClr val="tx1"/>
                </a:solidFill>
              </a:rPr>
              <a:t>con el cambio de estado</a:t>
            </a:r>
            <a:r>
              <a:rPr lang="es-MX" sz="2000" dirty="0">
                <a:solidFill>
                  <a:schemeClr val="tx1"/>
                </a:solidFill>
              </a:rPr>
              <a:t>.</a:t>
            </a:r>
          </a:p>
          <a:p>
            <a:pPr lvl="0"/>
            <a:endParaRPr lang="es-MX" sz="2400" b="1" dirty="0"/>
          </a:p>
          <a:p>
            <a:pPr>
              <a:lnSpc>
                <a:spcPct val="150000"/>
              </a:lnSpc>
            </a:pPr>
            <a:endParaRPr lang="es-MX" sz="2400" dirty="0"/>
          </a:p>
        </p:txBody>
      </p:sp>
    </p:spTree>
    <p:extLst>
      <p:ext uri="{BB962C8B-B14F-4D97-AF65-F5344CB8AC3E}">
        <p14:creationId xmlns:p14="http://schemas.microsoft.com/office/powerpoint/2010/main" val="1245768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403" y="282988"/>
            <a:ext cx="11473200" cy="504000"/>
          </a:xfrm>
        </p:spPr>
        <p:txBody>
          <a:bodyPr>
            <a:noAutofit/>
          </a:bodyPr>
          <a:lstStyle/>
          <a:p>
            <a:pPr algn="r"/>
            <a:r>
              <a:rPr lang="es-MX" b="1" dirty="0"/>
              <a:t>3.5 DIAGRAMA DE </a:t>
            </a:r>
            <a:r>
              <a:rPr lang="es-MX" b="1" dirty="0" smtClean="0"/>
              <a:t>ESTADO</a:t>
            </a:r>
            <a:endParaRPr lang="en-GB" i="1" dirty="0">
              <a:solidFill>
                <a:schemeClr val="tx1"/>
              </a:solidFill>
            </a:endParaRPr>
          </a:p>
        </p:txBody>
      </p:sp>
      <p:sp>
        <p:nvSpPr>
          <p:cNvPr id="17" name="object 9"/>
          <p:cNvSpPr txBox="1"/>
          <p:nvPr/>
        </p:nvSpPr>
        <p:spPr>
          <a:xfrm>
            <a:off x="327179" y="1575366"/>
            <a:ext cx="2332012" cy="615553"/>
          </a:xfrm>
          <a:prstGeom prst="rect">
            <a:avLst/>
          </a:prstGeom>
        </p:spPr>
        <p:txBody>
          <a:bodyPr vert="horz" wrap="square" lIns="0" tIns="0" rIns="0" bIns="0" rtlCol="0">
            <a:spAutoFit/>
          </a:bodyPr>
          <a:lstStyle/>
          <a:p>
            <a:pPr marL="7694" marR="3076" indent="1155" defTabSz="553205">
              <a:lnSpc>
                <a:spcPts val="2400"/>
              </a:lnSpc>
            </a:pPr>
            <a:r>
              <a:rPr lang="en-GB" sz="2133" b="1" spc="-5" dirty="0" err="1">
                <a:solidFill>
                  <a:schemeClr val="bg1"/>
                </a:solidFill>
                <a:cs typeface="Calibri"/>
              </a:rPr>
              <a:t>Relação</a:t>
            </a:r>
            <a:r>
              <a:rPr lang="en-GB" sz="2133" b="1" spc="-5" dirty="0">
                <a:solidFill>
                  <a:schemeClr val="bg1"/>
                </a:solidFill>
                <a:cs typeface="Calibri"/>
              </a:rPr>
              <a:t> com </a:t>
            </a:r>
            <a:r>
              <a:rPr lang="en-GB" sz="2133" b="1" spc="-5" dirty="0" err="1">
                <a:solidFill>
                  <a:schemeClr val="bg1"/>
                </a:solidFill>
                <a:cs typeface="Calibri"/>
              </a:rPr>
              <a:t>investidores</a:t>
            </a:r>
            <a:endParaRPr lang="en-GB" sz="1600" spc="-5" dirty="0">
              <a:solidFill>
                <a:schemeClr val="bg1"/>
              </a:solidFill>
              <a:cs typeface="Calibri"/>
            </a:endParaRPr>
          </a:p>
        </p:txBody>
      </p:sp>
      <p:sp>
        <p:nvSpPr>
          <p:cNvPr id="19" name="Triangle isocèle 18"/>
          <p:cNvSpPr/>
          <p:nvPr/>
        </p:nvSpPr>
        <p:spPr>
          <a:xfrm rot="5400000">
            <a:off x="3201043" y="1714900"/>
            <a:ext cx="441571" cy="238701"/>
          </a:xfrm>
          <a:prstGeom prst="triangle">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5" name="Connecteur droit 24"/>
          <p:cNvCxnSpPr/>
          <p:nvPr/>
        </p:nvCxnSpPr>
        <p:spPr>
          <a:xfrm>
            <a:off x="349282" y="5438917"/>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0" y="1168233"/>
            <a:ext cx="3367315" cy="1432070"/>
          </a:xfrm>
          <a:prstGeom prst="rect">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MX" sz="2400" dirty="0" smtClean="0"/>
              <a:t>TRANSICIÓN INTERNA</a:t>
            </a:r>
            <a:endParaRPr lang="es-MX" sz="2400" dirty="0"/>
          </a:p>
        </p:txBody>
      </p:sp>
      <p:cxnSp>
        <p:nvCxnSpPr>
          <p:cNvPr id="18" name="Connecteur droit 17"/>
          <p:cNvCxnSpPr/>
          <p:nvPr/>
        </p:nvCxnSpPr>
        <p:spPr>
          <a:xfrm>
            <a:off x="345403" y="3986721"/>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2597885"/>
            <a:ext cx="3367315"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Rectangle 14"/>
          <p:cNvSpPr/>
          <p:nvPr/>
        </p:nvSpPr>
        <p:spPr>
          <a:xfrm>
            <a:off x="-2" y="4014680"/>
            <a:ext cx="3367317"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9" name="Connecteur droit 17"/>
          <p:cNvCxnSpPr/>
          <p:nvPr/>
        </p:nvCxnSpPr>
        <p:spPr>
          <a:xfrm>
            <a:off x="517943" y="3844283"/>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Connecteur droit 17"/>
          <p:cNvCxnSpPr/>
          <p:nvPr/>
        </p:nvCxnSpPr>
        <p:spPr>
          <a:xfrm>
            <a:off x="540046" y="5247968"/>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Connecteur droit 17"/>
          <p:cNvCxnSpPr/>
          <p:nvPr/>
        </p:nvCxnSpPr>
        <p:spPr>
          <a:xfrm>
            <a:off x="540046" y="2408515"/>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Connecteur droit 17"/>
          <p:cNvCxnSpPr/>
          <p:nvPr/>
        </p:nvCxnSpPr>
        <p:spPr>
          <a:xfrm>
            <a:off x="540046" y="6618430"/>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608" y="5438917"/>
            <a:ext cx="3367317" cy="14190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p:txBody>
      </p:sp>
      <p:sp>
        <p:nvSpPr>
          <p:cNvPr id="27" name="Rectangle 20"/>
          <p:cNvSpPr/>
          <p:nvPr/>
        </p:nvSpPr>
        <p:spPr>
          <a:xfrm>
            <a:off x="3622123" y="1318875"/>
            <a:ext cx="4519139" cy="42447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just">
              <a:lnSpc>
                <a:spcPct val="150000"/>
              </a:lnSpc>
            </a:pPr>
            <a:r>
              <a:rPr lang="es-MX" sz="2400" dirty="0">
                <a:solidFill>
                  <a:schemeClr val="tx1"/>
                </a:solidFill>
              </a:rPr>
              <a:t>Es una transición que permanece en el mismo estado, en vez de involucrar dos estados distintos. Representa un evento que no causa cambio de estado. Se denota como una cadena adicional en el compartimiento de acciones del estado.</a:t>
            </a:r>
          </a:p>
          <a:p>
            <a:pPr>
              <a:lnSpc>
                <a:spcPct val="150000"/>
              </a:lnSpc>
            </a:pPr>
            <a:endParaRPr lang="es-MX" sz="2400" dirty="0"/>
          </a:p>
        </p:txBody>
      </p:sp>
    </p:spTree>
    <p:extLst>
      <p:ext uri="{BB962C8B-B14F-4D97-AF65-F5344CB8AC3E}">
        <p14:creationId xmlns:p14="http://schemas.microsoft.com/office/powerpoint/2010/main" val="10272191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403" y="282988"/>
            <a:ext cx="11473200" cy="504000"/>
          </a:xfrm>
        </p:spPr>
        <p:txBody>
          <a:bodyPr>
            <a:noAutofit/>
          </a:bodyPr>
          <a:lstStyle/>
          <a:p>
            <a:pPr algn="r"/>
            <a:r>
              <a:rPr lang="es-MX" b="1" dirty="0"/>
              <a:t>3.5 </a:t>
            </a:r>
            <a:r>
              <a:rPr lang="es-MX" b="1" dirty="0" smtClean="0"/>
              <a:t>DIAGRAMA DE ESTADO</a:t>
            </a:r>
            <a:endParaRPr lang="en-GB" i="1" dirty="0">
              <a:solidFill>
                <a:schemeClr val="tx1"/>
              </a:solidFill>
            </a:endParaRPr>
          </a:p>
        </p:txBody>
      </p:sp>
      <p:sp>
        <p:nvSpPr>
          <p:cNvPr id="17" name="object 9"/>
          <p:cNvSpPr txBox="1"/>
          <p:nvPr/>
        </p:nvSpPr>
        <p:spPr>
          <a:xfrm>
            <a:off x="327179" y="1575366"/>
            <a:ext cx="2332012" cy="615553"/>
          </a:xfrm>
          <a:prstGeom prst="rect">
            <a:avLst/>
          </a:prstGeom>
        </p:spPr>
        <p:txBody>
          <a:bodyPr vert="horz" wrap="square" lIns="0" tIns="0" rIns="0" bIns="0" rtlCol="0">
            <a:spAutoFit/>
          </a:bodyPr>
          <a:lstStyle/>
          <a:p>
            <a:pPr marL="7694" marR="3076" indent="1155" defTabSz="553205">
              <a:lnSpc>
                <a:spcPts val="2400"/>
              </a:lnSpc>
            </a:pPr>
            <a:r>
              <a:rPr lang="en-GB" sz="2133" b="1" spc="-5" dirty="0" err="1">
                <a:solidFill>
                  <a:schemeClr val="bg1"/>
                </a:solidFill>
                <a:cs typeface="Calibri"/>
              </a:rPr>
              <a:t>Relação</a:t>
            </a:r>
            <a:r>
              <a:rPr lang="en-GB" sz="2133" b="1" spc="-5" dirty="0">
                <a:solidFill>
                  <a:schemeClr val="bg1"/>
                </a:solidFill>
                <a:cs typeface="Calibri"/>
              </a:rPr>
              <a:t> com </a:t>
            </a:r>
            <a:r>
              <a:rPr lang="en-GB" sz="2133" b="1" spc="-5" dirty="0" err="1">
                <a:solidFill>
                  <a:schemeClr val="bg1"/>
                </a:solidFill>
                <a:cs typeface="Calibri"/>
              </a:rPr>
              <a:t>investidores</a:t>
            </a:r>
            <a:endParaRPr lang="en-GB" sz="1600" spc="-5" dirty="0">
              <a:solidFill>
                <a:schemeClr val="bg1"/>
              </a:solidFill>
              <a:cs typeface="Calibri"/>
            </a:endParaRPr>
          </a:p>
        </p:txBody>
      </p:sp>
      <p:sp>
        <p:nvSpPr>
          <p:cNvPr id="19" name="Triangle isocèle 18"/>
          <p:cNvSpPr/>
          <p:nvPr/>
        </p:nvSpPr>
        <p:spPr>
          <a:xfrm rot="5400000">
            <a:off x="3201043" y="1714900"/>
            <a:ext cx="441571" cy="238701"/>
          </a:xfrm>
          <a:prstGeom prst="triangle">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5" name="Connecteur droit 24"/>
          <p:cNvCxnSpPr/>
          <p:nvPr/>
        </p:nvCxnSpPr>
        <p:spPr>
          <a:xfrm>
            <a:off x="349282" y="5438917"/>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0" y="1168233"/>
            <a:ext cx="3367315" cy="1432070"/>
          </a:xfrm>
          <a:prstGeom prst="rect">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50000"/>
              </a:lnSpc>
            </a:pPr>
            <a:r>
              <a:rPr lang="es-MX" sz="2400" dirty="0" smtClean="0"/>
              <a:t>TRANSICIÓN TEMPORIZADA</a:t>
            </a:r>
            <a:endParaRPr lang="es-MX" sz="2400" dirty="0"/>
          </a:p>
        </p:txBody>
      </p:sp>
      <p:cxnSp>
        <p:nvCxnSpPr>
          <p:cNvPr id="18" name="Connecteur droit 17"/>
          <p:cNvCxnSpPr/>
          <p:nvPr/>
        </p:nvCxnSpPr>
        <p:spPr>
          <a:xfrm>
            <a:off x="345403" y="3986721"/>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2597885"/>
            <a:ext cx="3367315"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Rectangle 14"/>
          <p:cNvSpPr/>
          <p:nvPr/>
        </p:nvSpPr>
        <p:spPr>
          <a:xfrm>
            <a:off x="-2" y="4014680"/>
            <a:ext cx="3367317"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9" name="Connecteur droit 17"/>
          <p:cNvCxnSpPr/>
          <p:nvPr/>
        </p:nvCxnSpPr>
        <p:spPr>
          <a:xfrm>
            <a:off x="517943" y="3844283"/>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Connecteur droit 17"/>
          <p:cNvCxnSpPr/>
          <p:nvPr/>
        </p:nvCxnSpPr>
        <p:spPr>
          <a:xfrm>
            <a:off x="540046" y="5247968"/>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Connecteur droit 17"/>
          <p:cNvCxnSpPr/>
          <p:nvPr/>
        </p:nvCxnSpPr>
        <p:spPr>
          <a:xfrm>
            <a:off x="540046" y="2408515"/>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Connecteur droit 17"/>
          <p:cNvCxnSpPr/>
          <p:nvPr/>
        </p:nvCxnSpPr>
        <p:spPr>
          <a:xfrm>
            <a:off x="540046" y="6618430"/>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608" y="5438917"/>
            <a:ext cx="3367317" cy="14190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p:txBody>
      </p:sp>
      <p:sp>
        <p:nvSpPr>
          <p:cNvPr id="27" name="Rectangle 20"/>
          <p:cNvSpPr/>
          <p:nvPr/>
        </p:nvSpPr>
        <p:spPr>
          <a:xfrm>
            <a:off x="3622123" y="1318875"/>
            <a:ext cx="8136288" cy="42447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342900" lvl="0" indent="-342900" algn="just">
              <a:lnSpc>
                <a:spcPct val="150000"/>
              </a:lnSpc>
              <a:buFont typeface="Wingdings" panose="05000000000000000000" pitchFamily="2" charset="2"/>
              <a:buChar char="Ø"/>
            </a:pPr>
            <a:r>
              <a:rPr lang="es-MX" sz="2400" dirty="0">
                <a:solidFill>
                  <a:schemeClr val="tx1"/>
                </a:solidFill>
              </a:rPr>
              <a:t>Las esperas son actividades que tienen asociada cierta duración. </a:t>
            </a:r>
          </a:p>
          <a:p>
            <a:pPr marL="342900" lvl="0" indent="-342900" algn="just">
              <a:lnSpc>
                <a:spcPct val="150000"/>
              </a:lnSpc>
              <a:buFont typeface="Wingdings" panose="05000000000000000000" pitchFamily="2" charset="2"/>
              <a:buChar char="Ø"/>
            </a:pPr>
            <a:r>
              <a:rPr lang="es-MX" sz="2400" dirty="0">
                <a:solidFill>
                  <a:schemeClr val="tx1"/>
                </a:solidFill>
              </a:rPr>
              <a:t>La actividad de espera se interrumpe cuando el evento esperado tiene lugar. </a:t>
            </a:r>
          </a:p>
          <a:p>
            <a:pPr algn="just">
              <a:lnSpc>
                <a:spcPct val="150000"/>
              </a:lnSpc>
            </a:pPr>
            <a:r>
              <a:rPr lang="es-MX" sz="2400" dirty="0">
                <a:solidFill>
                  <a:schemeClr val="tx1"/>
                </a:solidFill>
              </a:rPr>
              <a:t>Este evento desencadena una transición que permite salir del estado que alberga la actividad de espera. El flujo de control se transmite entonces a otro estado</a:t>
            </a:r>
            <a:endParaRPr lang="es-MX" sz="2400" b="1" dirty="0">
              <a:solidFill>
                <a:schemeClr val="tx1"/>
              </a:solidFill>
            </a:endParaRPr>
          </a:p>
          <a:p>
            <a:pPr>
              <a:lnSpc>
                <a:spcPct val="150000"/>
              </a:lnSpc>
            </a:pPr>
            <a:endParaRPr lang="es-MX" sz="2400" dirty="0"/>
          </a:p>
        </p:txBody>
      </p:sp>
    </p:spTree>
    <p:extLst>
      <p:ext uri="{BB962C8B-B14F-4D97-AF65-F5344CB8AC3E}">
        <p14:creationId xmlns:p14="http://schemas.microsoft.com/office/powerpoint/2010/main" val="12349430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1662</TotalTime>
  <Words>2029</Words>
  <Application>Microsoft Office PowerPoint</Application>
  <PresentationFormat>Panorámica</PresentationFormat>
  <Paragraphs>590</Paragraphs>
  <Slides>14</Slides>
  <Notes>13</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14</vt:i4>
      </vt:variant>
    </vt:vector>
  </HeadingPairs>
  <TitlesOfParts>
    <vt:vector size="19" baseType="lpstr">
      <vt:lpstr>Arial</vt:lpstr>
      <vt:lpstr>Calibri</vt:lpstr>
      <vt:lpstr>Calibri Light</vt:lpstr>
      <vt:lpstr>Wingdings</vt:lpstr>
      <vt:lpstr>Tema de Office</vt:lpstr>
      <vt:lpstr>Presentación de PowerPoint</vt:lpstr>
      <vt:lpstr>                            3.5 DIAGRAMA DE  ESTADO</vt:lpstr>
      <vt:lpstr>3.5 DIAGRAMA DE ESTADO</vt:lpstr>
      <vt:lpstr>3.5 DIAGRAMA DE ESTADO</vt:lpstr>
      <vt:lpstr>3.5 DIAGRAMA DE ESTADO</vt:lpstr>
      <vt:lpstr>3.5 DIAGRAMA DE ESTADO</vt:lpstr>
      <vt:lpstr>3.5 DIAGRAMA DE ESTADO</vt:lpstr>
      <vt:lpstr>3.5 DIAGRAMA DE ESTADO</vt:lpstr>
      <vt:lpstr>3.5 DIAGRAMA DE ESTADO</vt:lpstr>
      <vt:lpstr>3.5 DIAGRAMA DE ESTADO</vt:lpstr>
      <vt:lpstr>3.5 DIAGRAMA DE ESTADO</vt:lpstr>
      <vt:lpstr>3.5 DIAGRAMA DE ESTADO</vt:lpstr>
      <vt:lpstr>3.5 DIAGRAMA DE ESTADO</vt:lpstr>
      <vt:lpstr>3.5 DIAGRAMA DE ESTADO</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guillermo velazquez</dc:creator>
  <cp:lastModifiedBy>bjuarezs</cp:lastModifiedBy>
  <cp:revision>43</cp:revision>
  <dcterms:created xsi:type="dcterms:W3CDTF">2017-07-17T13:53:10Z</dcterms:created>
  <dcterms:modified xsi:type="dcterms:W3CDTF">2017-10-31T21:21:43Z</dcterms:modified>
</cp:coreProperties>
</file>